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4"/>
  </p:notesMasterIdLst>
  <p:handoutMasterIdLst>
    <p:handoutMasterId r:id="rId55"/>
  </p:handoutMasterIdLst>
  <p:sldIdLst>
    <p:sldId id="303" r:id="rId5"/>
    <p:sldId id="621" r:id="rId6"/>
    <p:sldId id="973" r:id="rId7"/>
    <p:sldId id="1218" r:id="rId8"/>
    <p:sldId id="1205" r:id="rId9"/>
    <p:sldId id="1206" r:id="rId10"/>
    <p:sldId id="1217" r:id="rId11"/>
    <p:sldId id="972" r:id="rId12"/>
    <p:sldId id="951" r:id="rId13"/>
    <p:sldId id="635" r:id="rId14"/>
    <p:sldId id="953" r:id="rId15"/>
    <p:sldId id="960" r:id="rId16"/>
    <p:sldId id="1203" r:id="rId17"/>
    <p:sldId id="958" r:id="rId18"/>
    <p:sldId id="956" r:id="rId19"/>
    <p:sldId id="957" r:id="rId20"/>
    <p:sldId id="959" r:id="rId21"/>
    <p:sldId id="1204" r:id="rId22"/>
    <p:sldId id="964" r:id="rId23"/>
    <p:sldId id="965" r:id="rId24"/>
    <p:sldId id="963" r:id="rId25"/>
    <p:sldId id="962" r:id="rId26"/>
    <p:sldId id="636" r:id="rId27"/>
    <p:sldId id="1216" r:id="rId28"/>
    <p:sldId id="1202" r:id="rId29"/>
    <p:sldId id="1114" r:id="rId30"/>
    <p:sldId id="1115" r:id="rId31"/>
    <p:sldId id="1152" r:id="rId32"/>
    <p:sldId id="1167" r:id="rId33"/>
    <p:sldId id="1148" r:id="rId34"/>
    <p:sldId id="1174" r:id="rId35"/>
    <p:sldId id="1175" r:id="rId36"/>
    <p:sldId id="1176" r:id="rId37"/>
    <p:sldId id="1178" r:id="rId38"/>
    <p:sldId id="1150" r:id="rId39"/>
    <p:sldId id="1190" r:id="rId40"/>
    <p:sldId id="1187" r:id="rId41"/>
    <p:sldId id="1188" r:id="rId42"/>
    <p:sldId id="1189" r:id="rId43"/>
    <p:sldId id="1151" r:id="rId44"/>
    <p:sldId id="1199" r:id="rId45"/>
    <p:sldId id="1200" r:id="rId46"/>
    <p:sldId id="1201" r:id="rId47"/>
    <p:sldId id="737" r:id="rId48"/>
    <p:sldId id="932" r:id="rId49"/>
    <p:sldId id="961" r:id="rId50"/>
    <p:sldId id="935" r:id="rId51"/>
    <p:sldId id="971" r:id="rId52"/>
    <p:sldId id="704" r:id="rId5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B6BAC6-8681-4BD2-9E91-F72622490579}" v="6" dt="2023-03-19T20:24:03.43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p:scale>
          <a:sx n="90" d="100"/>
          <a:sy n="90" d="100"/>
        </p:scale>
        <p:origin x="-502" y="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AB6BAC6-8681-4BD2-9E91-F72622490579}"/>
    <pc:docChg chg="modSld">
      <pc:chgData name="Thomas Tovinger" userId="d52090d9-82c6-45ae-b052-95c46e96cc30" providerId="ADAL" clId="{6AB6BAC6-8681-4BD2-9E91-F72622490579}" dt="2023-03-19T20:24:05.364" v="17" actId="108"/>
      <pc:docMkLst>
        <pc:docMk/>
      </pc:docMkLst>
      <pc:sldChg chg="modSp mod">
        <pc:chgData name="Thomas Tovinger" userId="d52090d9-82c6-45ae-b052-95c46e96cc30" providerId="ADAL" clId="{6AB6BAC6-8681-4BD2-9E91-F72622490579}" dt="2023-03-19T20:23:01.717" v="11"/>
        <pc:sldMkLst>
          <pc:docMk/>
          <pc:sldMk cId="3593346237" sldId="953"/>
        </pc:sldMkLst>
        <pc:graphicFrameChg chg="mod modGraphic">
          <ac:chgData name="Thomas Tovinger" userId="d52090d9-82c6-45ae-b052-95c46e96cc30" providerId="ADAL" clId="{6AB6BAC6-8681-4BD2-9E91-F72622490579}" dt="2023-03-19T20:23:01.717" v="11"/>
          <ac:graphicFrameMkLst>
            <pc:docMk/>
            <pc:sldMk cId="3593346237" sldId="953"/>
            <ac:graphicFrameMk id="3" creationId="{00000000-0000-0000-0000-000000000000}"/>
          </ac:graphicFrameMkLst>
        </pc:graphicFrameChg>
      </pc:sldChg>
      <pc:sldChg chg="modSp mod">
        <pc:chgData name="Thomas Tovinger" userId="d52090d9-82c6-45ae-b052-95c46e96cc30" providerId="ADAL" clId="{6AB6BAC6-8681-4BD2-9E91-F72622490579}" dt="2023-03-19T20:24:05.364" v="17" actId="108"/>
        <pc:sldMkLst>
          <pc:docMk/>
          <pc:sldMk cId="2215623811" sldId="956"/>
        </pc:sldMkLst>
        <pc:graphicFrameChg chg="mod modGraphic">
          <ac:chgData name="Thomas Tovinger" userId="d52090d9-82c6-45ae-b052-95c46e96cc30" providerId="ADAL" clId="{6AB6BAC6-8681-4BD2-9E91-F72622490579}" dt="2023-03-19T20:24:05.364" v="17" actId="108"/>
          <ac:graphicFrameMkLst>
            <pc:docMk/>
            <pc:sldMk cId="2215623811" sldId="956"/>
            <ac:graphicFrameMk id="3" creationId="{00000000-0000-0000-0000-000000000000}"/>
          </ac:graphicFrameMkLst>
        </pc:graphicFrameChg>
      </pc:sldChg>
      <pc:sldChg chg="modSp mod">
        <pc:chgData name="Thomas Tovinger" userId="d52090d9-82c6-45ae-b052-95c46e96cc30" providerId="ADAL" clId="{6AB6BAC6-8681-4BD2-9E91-F72622490579}" dt="2023-03-19T20:23:50.811" v="14" actId="108"/>
        <pc:sldMkLst>
          <pc:docMk/>
          <pc:sldMk cId="423414090" sldId="958"/>
        </pc:sldMkLst>
        <pc:graphicFrameChg chg="mod modGraphic">
          <ac:chgData name="Thomas Tovinger" userId="d52090d9-82c6-45ae-b052-95c46e96cc30" providerId="ADAL" clId="{6AB6BAC6-8681-4BD2-9E91-F72622490579}" dt="2023-03-19T20:23:50.811" v="14" actId="108"/>
          <ac:graphicFrameMkLst>
            <pc:docMk/>
            <pc:sldMk cId="423414090" sldId="958"/>
            <ac:graphicFrameMk id="3" creationId="{00000000-0000-0000-0000-000000000000}"/>
          </ac:graphicFrameMkLst>
        </pc:graphicFrameChg>
      </pc:sldChg>
      <pc:sldChg chg="modSp">
        <pc:chgData name="Thomas Tovinger" userId="d52090d9-82c6-45ae-b052-95c46e96cc30" providerId="ADAL" clId="{6AB6BAC6-8681-4BD2-9E91-F72622490579}" dt="2023-03-17T12:35:16.606" v="0"/>
        <pc:sldMkLst>
          <pc:docMk/>
          <pc:sldMk cId="0" sldId="1114"/>
        </pc:sldMkLst>
        <pc:graphicFrameChg chg="mod">
          <ac:chgData name="Thomas Tovinger" userId="d52090d9-82c6-45ae-b052-95c46e96cc30" providerId="ADAL" clId="{6AB6BAC6-8681-4BD2-9E91-F72622490579}" dt="2023-03-17T12:35:16.606" v="0"/>
          <ac:graphicFrameMkLst>
            <pc:docMk/>
            <pc:sldMk cId="0" sldId="1114"/>
            <ac:graphicFrameMk id="6" creationId="{D8F42FF3-0490-47F9-A60A-62E42DC88CA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0039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#99</a:t>
            </a:r>
          </a:p>
          <a:p>
            <a:r>
              <a:rPr lang="en-GB" sz="1200" b="1" kern="1200" dirty="0">
                <a:solidFill>
                  <a:schemeClr val="tx1"/>
                </a:solidFill>
                <a:latin typeface="Arial "/>
                <a:ea typeface="+mn-ea"/>
                <a:cs typeface="Arial" panose="020B0604020202020204" pitchFamily="34" charset="0"/>
              </a:rPr>
              <a:t>TSG SA#99, 21 - 24 March 2023</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SP-230317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TSG SA#</a:t>
            </a:r>
            <a:r>
              <a:rPr lang="en-GB" sz="1100" b="1" kern="1200" spc="300" dirty="0">
                <a:solidFill>
                  <a:schemeClr val="tx1"/>
                </a:solidFill>
                <a:latin typeface="Arial" panose="020B0604020202020204" pitchFamily="34" charset="0"/>
                <a:ea typeface="+mn-ea"/>
                <a:cs typeface="Arial" panose="020B0604020202020204" pitchFamily="34" charset="0"/>
              </a:rPr>
              <a:t>99, 21 - 24 March 2023, Rotterdam, Netherlands</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7" y="3597965"/>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SA#99</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1232022899"/>
              </p:ext>
            </p:extLst>
          </p:nvPr>
        </p:nvGraphicFramePr>
        <p:xfrm>
          <a:off x="1466022" y="2393303"/>
          <a:ext cx="8401050" cy="2823674"/>
        </p:xfrm>
        <a:graphic>
          <a:graphicData uri="http://schemas.openxmlformats.org/drawingml/2006/table">
            <a:tbl>
              <a:tblPr/>
              <a:tblGrid>
                <a:gridCol w="1181100">
                  <a:extLst>
                    <a:ext uri="{9D8B030D-6E8A-4147-A177-3AD203B41FA5}">
                      <a16:colId xmlns:a16="http://schemas.microsoft.com/office/drawing/2014/main" val="20000"/>
                    </a:ext>
                  </a:extLst>
                </a:gridCol>
                <a:gridCol w="7219950">
                  <a:extLst>
                    <a:ext uri="{9D8B030D-6E8A-4147-A177-3AD203B41FA5}">
                      <a16:colId xmlns:a16="http://schemas.microsoft.com/office/drawing/2014/main" val="20001"/>
                    </a:ext>
                  </a:extLst>
                </a:gridCol>
              </a:tblGrid>
              <a:tr h="5548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algn="ctr" fontAlgn="t"/>
                      <a:r>
                        <a:rPr lang="en-US" sz="1400" b="0" i="0" u="none" strike="noStrike" dirty="0">
                          <a:solidFill>
                            <a:srgbClr val="000000"/>
                          </a:solidFill>
                          <a:effectLst/>
                          <a:latin typeface="Arial" panose="020B0604020202020204" pitchFamily="34" charset="0"/>
                        </a:rPr>
                        <a:t>SP-230176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on Charging Aspects of Network Slicing Phase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algn="ctr" fontAlgn="t"/>
                      <a:r>
                        <a:rPr lang="en-US" sz="1400" b="0" i="0" u="none" strike="noStrike">
                          <a:solidFill>
                            <a:srgbClr val="000000"/>
                          </a:solidFill>
                          <a:effectLst/>
                          <a:latin typeface="Arial" panose="020B0604020202020204" pitchFamily="34" charset="0"/>
                        </a:rPr>
                        <a:t>SP-230177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New WID on Charging Aspects for Enhanced Support of Non-Public Networks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6216114"/>
                  </a:ext>
                </a:extLst>
              </a:tr>
              <a:tr h="453755">
                <a:tc>
                  <a:txBody>
                    <a:bodyPr/>
                    <a:lstStyle/>
                    <a:p>
                      <a:pPr algn="ctr" fontAlgn="t"/>
                      <a:r>
                        <a:rPr lang="en-US" sz="1400" b="0" i="0" u="none" strike="noStrike">
                          <a:solidFill>
                            <a:srgbClr val="000000"/>
                          </a:solidFill>
                          <a:effectLst/>
                          <a:latin typeface="Arial" panose="020B0604020202020204" pitchFamily="34" charset="0"/>
                        </a:rPr>
                        <a:t>SP-230178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Study on Structure of Charging for Verticals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05488"/>
                  </a:ext>
                </a:extLst>
              </a:tr>
              <a:tr h="453755">
                <a:tc>
                  <a:txBody>
                    <a:bodyPr/>
                    <a:lstStyle/>
                    <a:p>
                      <a:pPr algn="ctr" fontAlgn="t"/>
                      <a:r>
                        <a:rPr lang="en-US" sz="1400" b="0" i="0" u="none" strike="noStrike">
                          <a:solidFill>
                            <a:srgbClr val="000000"/>
                          </a:solidFill>
                          <a:effectLst/>
                          <a:latin typeface="Arial" panose="020B0604020202020204" pitchFamily="34" charset="0"/>
                        </a:rPr>
                        <a:t>SP-230179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CHF Distributed Availability</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5690882"/>
                  </a:ext>
                </a:extLst>
              </a:tr>
              <a:tr h="453755">
                <a:tc>
                  <a:txBody>
                    <a:bodyPr/>
                    <a:lstStyle/>
                    <a:p>
                      <a:pPr algn="ctr" fontAlgn="t"/>
                      <a:r>
                        <a:rPr lang="en-US" sz="1400" b="0" i="0" u="none" strike="noStrike">
                          <a:solidFill>
                            <a:srgbClr val="000000"/>
                          </a:solidFill>
                          <a:effectLst/>
                          <a:latin typeface="Arial" panose="020B0604020202020204" pitchFamily="34" charset="0"/>
                        </a:rPr>
                        <a:t>SP-230182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Charging Aspects for NSSAA</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2858373"/>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880360057"/>
              </p:ext>
            </p:extLst>
          </p:nvPr>
        </p:nvGraphicFramePr>
        <p:xfrm>
          <a:off x="485457" y="1406267"/>
          <a:ext cx="11407699" cy="4450277"/>
        </p:xfrm>
        <a:graphic>
          <a:graphicData uri="http://schemas.openxmlformats.org/drawingml/2006/table">
            <a:tbl>
              <a:tblPr firstRow="1" firstCol="1" bandRow="1">
                <a:tableStyleId>{F5AB1C69-6EDB-4FF4-983F-18BD219EF322}</a:tableStyleId>
              </a:tblPr>
              <a:tblGrid>
                <a:gridCol w="690200">
                  <a:extLst>
                    <a:ext uri="{9D8B030D-6E8A-4147-A177-3AD203B41FA5}">
                      <a16:colId xmlns:a16="http://schemas.microsoft.com/office/drawing/2014/main" val="20000"/>
                    </a:ext>
                  </a:extLst>
                </a:gridCol>
                <a:gridCol w="5506946">
                  <a:extLst>
                    <a:ext uri="{9D8B030D-6E8A-4147-A177-3AD203B41FA5}">
                      <a16:colId xmlns:a16="http://schemas.microsoft.com/office/drawing/2014/main" val="20001"/>
                    </a:ext>
                  </a:extLst>
                </a:gridCol>
                <a:gridCol w="1084881">
                  <a:extLst>
                    <a:ext uri="{9D8B030D-6E8A-4147-A177-3AD203B41FA5}">
                      <a16:colId xmlns:a16="http://schemas.microsoft.com/office/drawing/2014/main" val="20002"/>
                    </a:ext>
                  </a:extLst>
                </a:gridCol>
                <a:gridCol w="881994">
                  <a:extLst>
                    <a:ext uri="{9D8B030D-6E8A-4147-A177-3AD203B41FA5}">
                      <a16:colId xmlns:a16="http://schemas.microsoft.com/office/drawing/2014/main" val="20005"/>
                    </a:ext>
                  </a:extLst>
                </a:gridCol>
                <a:gridCol w="484690">
                  <a:extLst>
                    <a:ext uri="{9D8B030D-6E8A-4147-A177-3AD203B41FA5}">
                      <a16:colId xmlns:a16="http://schemas.microsoft.com/office/drawing/2014/main" val="20006"/>
                    </a:ext>
                  </a:extLst>
                </a:gridCol>
                <a:gridCol w="705157">
                  <a:extLst>
                    <a:ext uri="{9D8B030D-6E8A-4147-A177-3AD203B41FA5}">
                      <a16:colId xmlns:a16="http://schemas.microsoft.com/office/drawing/2014/main" val="3182844481"/>
                    </a:ext>
                  </a:extLst>
                </a:gridCol>
                <a:gridCol w="564308">
                  <a:extLst>
                    <a:ext uri="{9D8B030D-6E8A-4147-A177-3AD203B41FA5}">
                      <a16:colId xmlns:a16="http://schemas.microsoft.com/office/drawing/2014/main" val="20007"/>
                    </a:ext>
                  </a:extLst>
                </a:gridCol>
                <a:gridCol w="1489523">
                  <a:extLst>
                    <a:ext uri="{9D8B030D-6E8A-4147-A177-3AD203B41FA5}">
                      <a16:colId xmlns:a16="http://schemas.microsoft.com/office/drawing/2014/main" val="20008"/>
                    </a:ext>
                  </a:extLst>
                </a:gridCol>
              </a:tblGrid>
              <a:tr h="391472">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a:t>
                      </a:r>
                      <a:r>
                        <a:rPr lang="en-GB" sz="800" dirty="0" err="1"/>
                        <a:t>yyyy</a:t>
                      </a:r>
                      <a:r>
                        <a:rPr lang="en-GB" sz="800" dirty="0"/>
                        <a:t>)</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1005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126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SP-221159</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45908">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55883">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900023</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Study on charging aspects for enhancements of Network Slicing Phase 2</a:t>
                      </a:r>
                      <a:endParaRPr lang="en-GB"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algn="ctr" defTabSz="914296" rtl="0" eaLnBrk="1" fontAlgn="t" latinLnBrk="0" hangingPunct="1">
                        <a:spcAft>
                          <a:spcPts val="0"/>
                        </a:spcAft>
                      </a:pPr>
                      <a:r>
                        <a:rPr lang="fr-FR" sz="900" kern="1200" dirty="0">
                          <a:solidFill>
                            <a:srgbClr val="00B050"/>
                          </a:solidFill>
                          <a:latin typeface="+mn-lt"/>
                          <a:ea typeface="+mn-ea"/>
                          <a:cs typeface="+mn-cs"/>
                        </a:rPr>
                        <a:t>FS_NETSLICE_CH_Ph2</a:t>
                      </a:r>
                    </a:p>
                  </a:txBody>
                  <a:tcPr marL="9525" marR="9525" marT="9525" marB="9525" anchor="ctr"/>
                </a:tc>
                <a:tc>
                  <a:txBody>
                    <a:bodyPr/>
                    <a:lstStyle/>
                    <a:p>
                      <a:pPr marL="0" algn="ctr" defTabSz="914296" rtl="0" eaLnBrk="1" fontAlgn="t" latinLnBrk="0" hangingPunct="1"/>
                      <a:r>
                        <a:rPr lang="en-GB" sz="900" kern="1200" dirty="0">
                          <a:solidFill>
                            <a:srgbClr val="00B050"/>
                          </a:solidFill>
                          <a:latin typeface="+mn-lt"/>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rgbClr val="00B050"/>
                          </a:solidFill>
                          <a:latin typeface="+mn-lt"/>
                          <a:ea typeface="+mn-ea"/>
                          <a:cs typeface="+mn-cs"/>
                        </a:rPr>
                        <a:t>95%</a:t>
                      </a:r>
                    </a:p>
                  </a:txBody>
                  <a:tcPr marL="48003" marR="48003" marT="0" marB="0" anchor="ctr"/>
                </a:tc>
                <a:tc>
                  <a:txBody>
                    <a:bodyPr/>
                    <a:lstStyle/>
                    <a:p>
                      <a:pPr algn="ctr" fontAlgn="t"/>
                      <a:r>
                        <a:rPr lang="en-GB" sz="800" b="0" i="0" u="none" strike="noStrike" dirty="0">
                          <a:solidFill>
                            <a:srgbClr val="00B050"/>
                          </a:solidFill>
                          <a:effectLst/>
                          <a:latin typeface="Arial" panose="020B0604020202020204" pitchFamily="34" charset="0"/>
                        </a:rPr>
                        <a:t>SP-201082</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4"/>
                  </a:ext>
                </a:extLst>
              </a:tr>
              <a:tr h="284707">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75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88</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5"/>
                  </a:ext>
                </a:extLst>
              </a:tr>
              <a:tr h="40926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90</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95</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6"/>
                  </a:ext>
                </a:extLst>
              </a:tr>
              <a:tr h="400369">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B050"/>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rgbClr val="00B050"/>
                          </a:solidFill>
                          <a:latin typeface="+mn-lt"/>
                          <a:ea typeface="+mn-ea"/>
                          <a:cs typeface="+mn-cs"/>
                        </a:rPr>
                        <a:t>FS_eNPN_CH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B050"/>
                          </a:solidFill>
                          <a:effectLst/>
                          <a:uLnTx/>
                          <a:uFillTx/>
                          <a:latin typeface="Calibri"/>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rgbClr val="00B050"/>
                          </a:solidFill>
                          <a:latin typeface="+mn-lt"/>
                          <a:ea typeface="+mn-ea"/>
                          <a:cs typeface="+mn-cs"/>
                        </a:rPr>
                        <a:t>75</a:t>
                      </a:r>
                      <a:r>
                        <a:rPr lang="en-US" altLang="zh-CN" sz="800" kern="1200" dirty="0">
                          <a:solidFill>
                            <a:srgbClr val="00B050"/>
                          </a:solidFill>
                          <a:latin typeface="+mn-lt"/>
                          <a:ea typeface="+mn-ea"/>
                          <a:cs typeface="+mn-cs"/>
                        </a:rPr>
                        <a:t>%</a:t>
                      </a:r>
                      <a:endParaRPr lang="en-GB" sz="800" kern="1200" dirty="0">
                        <a:solidFill>
                          <a:srgbClr val="00B050"/>
                        </a:solidFill>
                        <a:latin typeface="+mn-lt"/>
                        <a:ea typeface="+mn-ea"/>
                        <a:cs typeface="+mn-cs"/>
                      </a:endParaRPr>
                    </a:p>
                  </a:txBody>
                  <a:tcPr marL="48003" marR="48003" marT="0" marB="0" anchor="ctr"/>
                </a:tc>
                <a:tc>
                  <a:txBody>
                    <a:bodyPr/>
                    <a:lstStyle/>
                    <a:p>
                      <a:pPr algn="ctr" fontAlgn="t"/>
                      <a:r>
                        <a:rPr lang="en-GB" sz="800" b="0" i="0" u="none" strike="noStrike" dirty="0">
                          <a:solidFill>
                            <a:srgbClr val="00B050"/>
                          </a:solidFill>
                          <a:effectLst/>
                          <a:latin typeface="Arial" panose="020B0604020202020204" pitchFamily="34" charset="0"/>
                        </a:rPr>
                        <a:t>SP-211447</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r>
                        <a:rPr lang="en-US" altLang="zh-CN" sz="900" kern="1200" dirty="0">
                          <a:solidFill>
                            <a:srgbClr val="00B050"/>
                          </a:solidFill>
                          <a:latin typeface="+mn-lt"/>
                          <a:ea typeface="+mn-ea"/>
                          <a:cs typeface="+mn-cs"/>
                        </a:rPr>
                        <a:t>%</a:t>
                      </a:r>
                      <a:endParaRPr lang="en-GB" sz="900" kern="1200" dirty="0">
                        <a:solidFill>
                          <a:srgbClr val="00B05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7"/>
                  </a:ext>
                </a:extLst>
              </a:tr>
              <a:tr h="37708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 </a:t>
                      </a:r>
                      <a:br>
                        <a:rPr lang="en-US" sz="1200" b="1" i="0" u="none" strike="noStrike" kern="1200" dirty="0">
                          <a:solidFill>
                            <a:srgbClr val="0000FF"/>
                          </a:solidFill>
                          <a:effectLst/>
                          <a:latin typeface="Arial" panose="020B0604020202020204" pitchFamily="34" charset="0"/>
                          <a:ea typeface="+mn-ea"/>
                          <a:cs typeface="+mn-cs"/>
                        </a:rPr>
                      </a:b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10%</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25%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41432467"/>
                  </a:ext>
                </a:extLst>
              </a:tr>
              <a:tr h="31612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92005409"/>
                  </a:ext>
                </a:extLst>
              </a:tr>
              <a:tr h="2742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925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480612945"/>
                  </a:ext>
                </a:extLst>
              </a:tr>
              <a:tr h="39069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bl>
          </a:graphicData>
        </a:graphic>
      </p:graphicFrame>
      <p:sp>
        <p:nvSpPr>
          <p:cNvPr id="6259" name="TextBox 1"/>
          <p:cNvSpPr txBox="1">
            <a:spLocks noChangeArrowheads="1"/>
          </p:cNvSpPr>
          <p:nvPr/>
        </p:nvSpPr>
        <p:spPr bwMode="auto">
          <a:xfrm>
            <a:off x="392151" y="6018212"/>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15/09/2023</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SP-221159</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5 pCRs for TS 28.203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TS</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reference, terms and abbreviations </a:t>
            </a:r>
          </a:p>
          <a:p>
            <a:pPr lvl="1">
              <a:spcBef>
                <a:spcPts val="0"/>
              </a:spcBef>
              <a:spcAft>
                <a:spcPts val="0"/>
              </a:spcAft>
              <a:defRPr/>
            </a:pPr>
            <a:r>
              <a:rPr lang="en-US" altLang="zh-CN" sz="1400" dirty="0">
                <a:latin typeface="Calibri" pitchFamily="34" charset="0"/>
                <a:ea typeface="宋体" pitchFamily="2" charset="-122"/>
                <a:cs typeface="Arial" charset="0"/>
              </a:rPr>
              <a:t>Draft TS 28.203</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introduce charging principles and charging architecture</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solidFill>
                  <a:srgbClr val="00B050"/>
                </a:solidFill>
              </a:rPr>
              <a:t>Rel-18 Study (FS_NETSLICE_CH_Ph2)</a:t>
            </a:r>
          </a:p>
        </p:txBody>
      </p:sp>
      <p:graphicFrame>
        <p:nvGraphicFramePr>
          <p:cNvPr id="3" name="Table 2"/>
          <p:cNvGraphicFramePr>
            <a:graphicFrameLocks noGrp="1"/>
          </p:cNvGraphicFramePr>
          <p:nvPr>
            <p:extLst>
              <p:ext uri="{D42A27DB-BD31-4B8C-83A1-F6EECF244321}">
                <p14:modId xmlns:p14="http://schemas.microsoft.com/office/powerpoint/2010/main" val="2231050245"/>
              </p:ext>
            </p:extLst>
          </p:nvPr>
        </p:nvGraphicFramePr>
        <p:xfrm>
          <a:off x="697529" y="1394644"/>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3832871">
                  <a:extLst>
                    <a:ext uri="{9D8B030D-6E8A-4147-A177-3AD203B41FA5}">
                      <a16:colId xmlns:a16="http://schemas.microsoft.com/office/drawing/2014/main" val="20001"/>
                    </a:ext>
                  </a:extLst>
                </a:gridCol>
                <a:gridCol w="1312652">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70190">
                  <a:extLst>
                    <a:ext uri="{9D8B030D-6E8A-4147-A177-3AD203B41FA5}">
                      <a16:colId xmlns:a16="http://schemas.microsoft.com/office/drawing/2014/main" val="1044384781"/>
                    </a:ext>
                  </a:extLst>
                </a:gridCol>
                <a:gridCol w="755779">
                  <a:extLst>
                    <a:ext uri="{9D8B030D-6E8A-4147-A177-3AD203B41FA5}">
                      <a16:colId xmlns:a16="http://schemas.microsoft.com/office/drawing/2014/main" val="20007"/>
                    </a:ext>
                  </a:extLst>
                </a:gridCol>
                <a:gridCol w="169575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FS_NETSLICE_CH_Ph2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10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98</a:t>
                      </a:r>
                      <a:r>
                        <a:rPr lang="en-GB" altLang="zh-CN" sz="1000" b="0" i="0" u="none" strike="noStrike" dirty="0">
                          <a:solidFill>
                            <a:srgbClr val="000000"/>
                          </a:solidFill>
                          <a:effectLst/>
                          <a:latin typeface="Arial" panose="020B0604020202020204" pitchFamily="34" charset="0"/>
                        </a:rPr>
                        <a:t>%</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SP-201082</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95842" y="2229678"/>
            <a:ext cx="11000316" cy="4038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14 pCRs for TR 32.847 were approved covering</a:t>
            </a:r>
          </a:p>
          <a:p>
            <a:pPr lvl="2">
              <a:spcBef>
                <a:spcPts val="0"/>
              </a:spcBef>
              <a:spcAft>
                <a:spcPts val="0"/>
              </a:spcAft>
              <a:defRPr/>
            </a:pPr>
            <a:r>
              <a:rPr lang="en-US" sz="1400" dirty="0">
                <a:latin typeface="Calibri" pitchFamily="34" charset="0"/>
                <a:ea typeface="宋体" pitchFamily="2" charset="-122"/>
                <a:cs typeface="Arial" charset="0"/>
              </a:rPr>
              <a:t>Update solution#6.3 and add new solution #6.x</a:t>
            </a:r>
          </a:p>
          <a:p>
            <a:pPr lvl="2">
              <a:spcBef>
                <a:spcPts val="0"/>
              </a:spcBef>
              <a:spcAft>
                <a:spcPts val="0"/>
              </a:spcAft>
              <a:defRPr/>
            </a:pPr>
            <a:r>
              <a:rPr lang="en-US" sz="1400" dirty="0">
                <a:latin typeface="Calibri" pitchFamily="34" charset="0"/>
                <a:ea typeface="宋体" pitchFamily="2" charset="-122"/>
                <a:cs typeface="Arial" charset="0"/>
              </a:rPr>
              <a:t>Solve Editor's Note in solution #7.2</a:t>
            </a:r>
          </a:p>
          <a:p>
            <a:pPr lvl="2">
              <a:spcBef>
                <a:spcPts val="0"/>
              </a:spcBef>
              <a:spcAft>
                <a:spcPts val="0"/>
              </a:spcAft>
              <a:defRPr/>
            </a:pPr>
            <a:r>
              <a:rPr lang="en-US" sz="1400" dirty="0">
                <a:latin typeface="Calibri" pitchFamily="34" charset="0"/>
                <a:ea typeface="宋体" pitchFamily="2" charset="-122"/>
                <a:cs typeface="Arial" charset="0"/>
              </a:rPr>
              <a:t>New Key issue on SBI between UE CHF and Tenant CHF with</a:t>
            </a:r>
          </a:p>
          <a:p>
            <a:pPr lvl="3">
              <a:spcBef>
                <a:spcPts val="0"/>
              </a:spcBef>
              <a:spcAft>
                <a:spcPts val="0"/>
              </a:spcAft>
              <a:buFont typeface="Courier New" panose="02070309020205020404" pitchFamily="49" charset="0"/>
              <a:buChar char="o"/>
              <a:defRPr/>
            </a:pPr>
            <a:r>
              <a:rPr lang="en-US" sz="1400" dirty="0">
                <a:latin typeface="Calibri" pitchFamily="34" charset="0"/>
                <a:ea typeface="宋体" pitchFamily="2" charset="-122"/>
                <a:cs typeface="Arial" charset="0"/>
              </a:rPr>
              <a:t>solutions (reuse Nchf_ConvergedCharging, new service API)</a:t>
            </a:r>
          </a:p>
          <a:p>
            <a:pPr lvl="3">
              <a:spcBef>
                <a:spcPts val="0"/>
              </a:spcBef>
              <a:spcAft>
                <a:spcPts val="0"/>
              </a:spcAft>
              <a:buFont typeface="Courier New" panose="02070309020205020404" pitchFamily="49" charset="0"/>
              <a:buChar char="o"/>
              <a:defRPr/>
            </a:pPr>
            <a:r>
              <a:rPr lang="en-US" sz="1400" dirty="0">
                <a:latin typeface="Calibri" pitchFamily="34" charset="0"/>
                <a:ea typeface="宋体" pitchFamily="2" charset="-122"/>
                <a:cs typeface="Arial" charset="0"/>
              </a:rPr>
              <a:t>evaluation and conclusion </a:t>
            </a:r>
          </a:p>
          <a:p>
            <a:pPr lvl="2">
              <a:spcBef>
                <a:spcPts val="0"/>
              </a:spcBef>
              <a:spcAft>
                <a:spcPts val="0"/>
              </a:spcAft>
              <a:defRPr/>
            </a:pPr>
            <a:r>
              <a:rPr lang="en-GB" sz="1400" dirty="0">
                <a:latin typeface="Calibri" pitchFamily="34" charset="0"/>
                <a:ea typeface="宋体" pitchFamily="2" charset="-122"/>
                <a:cs typeface="Arial" charset="0"/>
              </a:rPr>
              <a:t>Refinements on conclusions and solve editor’s note for Key issue#6 </a:t>
            </a:r>
          </a:p>
          <a:p>
            <a:pPr lvl="2">
              <a:spcBef>
                <a:spcPts val="0"/>
              </a:spcBef>
              <a:spcAft>
                <a:spcPts val="0"/>
              </a:spcAft>
              <a:defRPr/>
            </a:pPr>
            <a:r>
              <a:rPr lang="en-US" sz="1400" dirty="0">
                <a:latin typeface="Calibri" pitchFamily="34" charset="0"/>
                <a:ea typeface="宋体" pitchFamily="2" charset="-122"/>
                <a:cs typeface="Arial" charset="0"/>
              </a:rPr>
              <a:t>Solution for Key Issue #9 Network Slice Charging by the Tenant</a:t>
            </a:r>
          </a:p>
          <a:p>
            <a:pPr lvl="2">
              <a:spcBef>
                <a:spcPts val="0"/>
              </a:spcBef>
              <a:spcAft>
                <a:spcPts val="0"/>
              </a:spcAft>
              <a:defRPr/>
            </a:pPr>
            <a:r>
              <a:rPr lang="en-US" sz="1400" dirty="0">
                <a:latin typeface="Calibri" pitchFamily="34" charset="0"/>
                <a:ea typeface="宋体" pitchFamily="2" charset="-122"/>
                <a:cs typeface="Arial" charset="0"/>
              </a:rPr>
              <a:t>Final conclusions and recommendations for the study</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32.847 for Approval</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sz="1400" kern="0" dirty="0"/>
          </a:p>
        </p:txBody>
      </p:sp>
    </p:spTree>
    <p:extLst>
      <p:ext uri="{BB962C8B-B14F-4D97-AF65-F5344CB8AC3E}">
        <p14:creationId xmlns:p14="http://schemas.microsoft.com/office/powerpoint/2010/main" val="77623582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3220952971"/>
              </p:ext>
            </p:extLst>
          </p:nvPr>
        </p:nvGraphicFramePr>
        <p:xfrm>
          <a:off x="768625" y="1253596"/>
          <a:ext cx="10989578" cy="715434"/>
        </p:xfrm>
        <a:graphic>
          <a:graphicData uri="http://schemas.openxmlformats.org/drawingml/2006/table">
            <a:tbl>
              <a:tblPr firstRow="1" firstCol="1" bandRow="1">
                <a:tableStyleId>{F5AB1C69-6EDB-4FF4-983F-18BD219EF322}</a:tableStyleId>
              </a:tblPr>
              <a:tblGrid>
                <a:gridCol w="661891">
                  <a:extLst>
                    <a:ext uri="{9D8B030D-6E8A-4147-A177-3AD203B41FA5}">
                      <a16:colId xmlns:a16="http://schemas.microsoft.com/office/drawing/2014/main" val="20000"/>
                    </a:ext>
                  </a:extLst>
                </a:gridCol>
                <a:gridCol w="4227559">
                  <a:extLst>
                    <a:ext uri="{9D8B030D-6E8A-4147-A177-3AD203B41FA5}">
                      <a16:colId xmlns:a16="http://schemas.microsoft.com/office/drawing/2014/main" val="20001"/>
                    </a:ext>
                  </a:extLst>
                </a:gridCol>
                <a:gridCol w="1204654">
                  <a:extLst>
                    <a:ext uri="{9D8B030D-6E8A-4147-A177-3AD203B41FA5}">
                      <a16:colId xmlns:a16="http://schemas.microsoft.com/office/drawing/2014/main" val="20002"/>
                    </a:ext>
                  </a:extLst>
                </a:gridCol>
                <a:gridCol w="887532">
                  <a:extLst>
                    <a:ext uri="{9D8B030D-6E8A-4147-A177-3AD203B41FA5}">
                      <a16:colId xmlns:a16="http://schemas.microsoft.com/office/drawing/2014/main" val="20005"/>
                    </a:ext>
                  </a:extLst>
                </a:gridCol>
                <a:gridCol w="606719">
                  <a:extLst>
                    <a:ext uri="{9D8B030D-6E8A-4147-A177-3AD203B41FA5}">
                      <a16:colId xmlns:a16="http://schemas.microsoft.com/office/drawing/2014/main" val="20006"/>
                    </a:ext>
                  </a:extLst>
                </a:gridCol>
                <a:gridCol w="733478">
                  <a:extLst>
                    <a:ext uri="{9D8B030D-6E8A-4147-A177-3AD203B41FA5}">
                      <a16:colId xmlns:a16="http://schemas.microsoft.com/office/drawing/2014/main" val="3549349587"/>
                    </a:ext>
                  </a:extLst>
                </a:gridCol>
                <a:gridCol w="709235">
                  <a:extLst>
                    <a:ext uri="{9D8B030D-6E8A-4147-A177-3AD203B41FA5}">
                      <a16:colId xmlns:a16="http://schemas.microsoft.com/office/drawing/2014/main" val="20007"/>
                    </a:ext>
                  </a:extLst>
                </a:gridCol>
                <a:gridCol w="1958510">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800" b="0" i="0" u="none" strike="noStrike" kern="1200" dirty="0">
                          <a:solidFill>
                            <a:srgbClr val="000000"/>
                          </a:solidFill>
                          <a:effectLst/>
                          <a:latin typeface="Arial" panose="020B0604020202020204" pitchFamily="34" charset="0"/>
                          <a:ea typeface="+mn-ea"/>
                          <a:cs typeface="+mn-cs"/>
                        </a:rPr>
                        <a:t>16/06/2023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85 </a:t>
                      </a:r>
                      <a:r>
                        <a:rPr lang="en-GB" altLang="zh-CN" sz="800" b="0" i="0" u="none" strike="noStrike" kern="1200" dirty="0">
                          <a:solidFill>
                            <a:srgbClr val="000000"/>
                          </a:solidFill>
                          <a:effectLst/>
                          <a:latin typeface="Arial" panose="020B0604020202020204" pitchFamily="34" charset="0"/>
                          <a:ea typeface="+mn-ea"/>
                          <a:cs typeface="+mn-cs"/>
                        </a:rPr>
                        <a:t>%</a:t>
                      </a:r>
                      <a:endParaRPr lang="en-GB" sz="800" b="0"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88 %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649357" y="1969030"/>
            <a:ext cx="11171582" cy="43920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28 pCRs for TR 28.826 were approved covering</a:t>
            </a:r>
          </a:p>
          <a:p>
            <a:pPr lvl="2">
              <a:spcBef>
                <a:spcPts val="0"/>
              </a:spcBef>
              <a:spcAft>
                <a:spcPts val="0"/>
              </a:spcAft>
              <a:defRPr/>
            </a:pPr>
            <a:r>
              <a:rPr lang="en-US" altLang="zh-CN" sz="1400" kern="0" dirty="0"/>
              <a:t>Solutions for size of charging data and for rating group handling</a:t>
            </a:r>
          </a:p>
          <a:p>
            <a:pPr lvl="2">
              <a:spcBef>
                <a:spcPts val="0"/>
              </a:spcBef>
              <a:spcAft>
                <a:spcPts val="0"/>
              </a:spcAft>
              <a:defRPr/>
            </a:pPr>
            <a:r>
              <a:rPr lang="en-US" altLang="zh-CN" sz="1400" kern="0" dirty="0"/>
              <a:t>Solution for documentation of information elements</a:t>
            </a:r>
          </a:p>
          <a:p>
            <a:pPr lvl="2">
              <a:spcBef>
                <a:spcPts val="0"/>
              </a:spcBef>
              <a:spcAft>
                <a:spcPts val="0"/>
              </a:spcAft>
              <a:defRPr/>
            </a:pPr>
            <a:r>
              <a:rPr lang="en-US" altLang="zh-CN" sz="1400" kern="0" dirty="0"/>
              <a:t>Initial evaluations for threshold handling, rating input enhancement, charging cancellation, and non-blocking mode</a:t>
            </a:r>
          </a:p>
          <a:p>
            <a:pPr lvl="2">
              <a:spcBef>
                <a:spcPts val="0"/>
              </a:spcBef>
              <a:spcAft>
                <a:spcPts val="0"/>
              </a:spcAft>
              <a:defRPr/>
            </a:pPr>
            <a:r>
              <a:rPr lang="en-US" altLang="zh-CN" sz="1400" kern="0" dirty="0"/>
              <a:t>Solutions for common IEs applied, bitrate charging, location accuracy, undefined attribute handling in CDR and IoT charging information optimization</a:t>
            </a:r>
          </a:p>
          <a:p>
            <a:pPr lvl="2">
              <a:spcBef>
                <a:spcPts val="0"/>
              </a:spcBef>
              <a:spcAft>
                <a:spcPts val="0"/>
              </a:spcAft>
              <a:defRPr/>
            </a:pPr>
            <a:r>
              <a:rPr lang="en-US" altLang="zh-CN" sz="1400" kern="0" dirty="0"/>
              <a:t>New use case on requested units and quota management indication</a:t>
            </a:r>
          </a:p>
          <a:p>
            <a:pPr lvl="2">
              <a:spcBef>
                <a:spcPts val="0"/>
              </a:spcBef>
              <a:spcAft>
                <a:spcPts val="0"/>
              </a:spcAft>
              <a:defRPr/>
            </a:pPr>
            <a:r>
              <a:rPr lang="en-US" altLang="zh-CN" sz="1400" kern="0" dirty="0"/>
              <a:t>Additional evaluations for charging information optimization, charging request optimization, rating input enhancement, and chargeable events and sessions cancelling</a:t>
            </a:r>
          </a:p>
          <a:p>
            <a:pPr lvl="2">
              <a:spcBef>
                <a:spcPts val="0"/>
              </a:spcBef>
              <a:spcAft>
                <a:spcPts val="0"/>
              </a:spcAft>
              <a:defRPr/>
            </a:pPr>
            <a:r>
              <a:rPr lang="en-US" altLang="zh-CN" sz="1400" kern="0" dirty="0"/>
              <a:t>Additional conclusions for charging information optimization</a:t>
            </a:r>
          </a:p>
          <a:p>
            <a:pPr lvl="2">
              <a:spcBef>
                <a:spcPts val="0"/>
              </a:spcBef>
              <a:spcAft>
                <a:spcPts val="0"/>
              </a:spcAft>
              <a:defRPr/>
            </a:pPr>
            <a:r>
              <a:rPr lang="en-US" altLang="zh-CN" sz="1400" kern="0" dirty="0"/>
              <a:t>Solving termination action issue</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4087887151"/>
              </p:ext>
            </p:extLst>
          </p:nvPr>
        </p:nvGraphicFramePr>
        <p:xfrm>
          <a:off x="517572" y="1444387"/>
          <a:ext cx="10985316" cy="715434"/>
        </p:xfrm>
        <a:graphic>
          <a:graphicData uri="http://schemas.openxmlformats.org/drawingml/2006/table">
            <a:tbl>
              <a:tblPr firstRow="1" firstCol="1" bandRow="1">
                <a:tableStyleId>{F5AB1C69-6EDB-4FF4-983F-18BD219EF322}</a:tableStyleId>
              </a:tblPr>
              <a:tblGrid>
                <a:gridCol w="661634">
                  <a:extLst>
                    <a:ext uri="{9D8B030D-6E8A-4147-A177-3AD203B41FA5}">
                      <a16:colId xmlns:a16="http://schemas.microsoft.com/office/drawing/2014/main" val="20000"/>
                    </a:ext>
                  </a:extLst>
                </a:gridCol>
                <a:gridCol w="4225920">
                  <a:extLst>
                    <a:ext uri="{9D8B030D-6E8A-4147-A177-3AD203B41FA5}">
                      <a16:colId xmlns:a16="http://schemas.microsoft.com/office/drawing/2014/main" val="20001"/>
                    </a:ext>
                  </a:extLst>
                </a:gridCol>
                <a:gridCol w="1204187">
                  <a:extLst>
                    <a:ext uri="{9D8B030D-6E8A-4147-A177-3AD203B41FA5}">
                      <a16:colId xmlns:a16="http://schemas.microsoft.com/office/drawing/2014/main" val="20002"/>
                    </a:ext>
                  </a:extLst>
                </a:gridCol>
                <a:gridCol w="887188">
                  <a:extLst>
                    <a:ext uri="{9D8B030D-6E8A-4147-A177-3AD203B41FA5}">
                      <a16:colId xmlns:a16="http://schemas.microsoft.com/office/drawing/2014/main" val="20005"/>
                    </a:ext>
                  </a:extLst>
                </a:gridCol>
                <a:gridCol w="606484">
                  <a:extLst>
                    <a:ext uri="{9D8B030D-6E8A-4147-A177-3AD203B41FA5}">
                      <a16:colId xmlns:a16="http://schemas.microsoft.com/office/drawing/2014/main" val="20006"/>
                    </a:ext>
                  </a:extLst>
                </a:gridCol>
                <a:gridCol w="606484">
                  <a:extLst>
                    <a:ext uri="{9D8B030D-6E8A-4147-A177-3AD203B41FA5}">
                      <a16:colId xmlns:a16="http://schemas.microsoft.com/office/drawing/2014/main" val="3728181447"/>
                    </a:ext>
                  </a:extLst>
                </a:gridCol>
                <a:gridCol w="706880">
                  <a:extLst>
                    <a:ext uri="{9D8B030D-6E8A-4147-A177-3AD203B41FA5}">
                      <a16:colId xmlns:a16="http://schemas.microsoft.com/office/drawing/2014/main" val="20007"/>
                    </a:ext>
                  </a:extLst>
                </a:gridCol>
                <a:gridCol w="2086539">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800" b="0" i="0" u="none" strike="noStrike" kern="1200" dirty="0">
                          <a:solidFill>
                            <a:srgbClr val="000000"/>
                          </a:solidFill>
                          <a:effectLst/>
                          <a:latin typeface="Arial" panose="020B0604020202020204" pitchFamily="34" charset="0"/>
                          <a:ea typeface="+mn-ea"/>
                          <a:cs typeface="+mn-cs"/>
                        </a:rPr>
                        <a:t>16/06/2023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90</a:t>
                      </a:r>
                      <a:r>
                        <a:rPr lang="en-GB" altLang="zh-CN" sz="800" b="0" i="0" u="none" strike="noStrike" kern="1200" dirty="0">
                          <a:solidFill>
                            <a:srgbClr val="000000"/>
                          </a:solidFill>
                          <a:effectLst/>
                          <a:latin typeface="Arial" panose="020B0604020202020204" pitchFamily="34" charset="0"/>
                          <a:ea typeface="+mn-ea"/>
                          <a:cs typeface="+mn-cs"/>
                        </a:rPr>
                        <a:t>%</a:t>
                      </a:r>
                      <a:endParaRPr lang="en-GB" sz="800" b="0"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95 %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17573" y="2461208"/>
            <a:ext cx="11156853" cy="35853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16 pCRs for TR 28.827 were approved covering</a:t>
            </a:r>
            <a:endParaRPr lang="en-US" sz="1400" dirty="0"/>
          </a:p>
          <a:p>
            <a:pPr marL="1143000" lvl="2" indent="-228600">
              <a:spcBef>
                <a:spcPts val="0"/>
              </a:spcBef>
              <a:spcAft>
                <a:spcPts val="0"/>
              </a:spcAft>
              <a:buFont typeface="Wingdings" panose="05000000000000000000" pitchFamily="2" charset="2"/>
              <a:buChar char=""/>
            </a:pPr>
            <a:r>
              <a:rPr lang="en-US" sz="1400" dirty="0"/>
              <a:t>Solutions for triggering of V-CHF, H-CHF, and A-CHF </a:t>
            </a:r>
            <a:r>
              <a:rPr lang="en-US" sz="1400" dirty="0">
                <a:effectLst/>
                <a:ea typeface="Times New Roman" panose="02020603050405020304" pitchFamily="18" charset="0"/>
              </a:rPr>
              <a:t>communication, service to be used between CHFs, finding H-CHF and A-CHF, and QBC and FBC common PDU session level triggers</a:t>
            </a:r>
            <a:endParaRPr lang="en-US" sz="1400" dirty="0">
              <a:effectLs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Additional evaluations for charging in visited MNO for wholesale charging towards home MNO, convey charging information from visited MNO to home MNO, and convey charging information from an MNO to an additional actor</a:t>
            </a:r>
            <a:endParaRPr lang="en-US" sz="1400" dirty="0">
              <a:effectLst/>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Additional conclusions for convey charging information from visited MNO to home MNO</a:t>
            </a:r>
            <a:endParaRPr lang="en-US" sz="1400" dirty="0">
              <a:effectLst/>
              <a:ea typeface="Calibri" panose="020F0502020204030204" pitchFamily="34" charset="0"/>
            </a:endParaRPr>
          </a:p>
          <a:p>
            <a:pPr marL="1143000" lvl="2" indent="-228600">
              <a:spcBef>
                <a:spcPts val="0"/>
              </a:spcBef>
              <a:spcAft>
                <a:spcPts val="0"/>
              </a:spcAft>
              <a:buFont typeface="Wingdings" panose="05000000000000000000" pitchFamily="2" charset="2"/>
              <a:buChar char=""/>
            </a:pPr>
            <a:r>
              <a:rPr lang="en-US" sz="1400" dirty="0">
                <a:effectLst/>
                <a:ea typeface="Times New Roman" panose="02020603050405020304" pitchFamily="18" charset="0"/>
              </a:rPr>
              <a:t>Clarifications and corrections </a:t>
            </a:r>
            <a:r>
              <a:rPr lang="en-US" altLang="zh-CN" sz="1400" dirty="0"/>
              <a:t>on several solutions</a:t>
            </a:r>
            <a:endParaRPr lang="en-US" sz="1400" dirty="0">
              <a:effectLst/>
              <a:ea typeface="Calibri" panose="020F0502020204030204" pitchFamily="34" charset="0"/>
            </a:endParaRPr>
          </a:p>
          <a:p>
            <a:pPr lvl="1">
              <a:spcBef>
                <a:spcPts val="0"/>
              </a:spcBef>
              <a:spcAft>
                <a:spcPts val="0"/>
              </a:spcAft>
              <a:defRPr/>
            </a:pPr>
            <a:r>
              <a:rPr lang="en-US" altLang="zh-CN" sz="1400" dirty="0">
                <a:ea typeface="宋体" pitchFamily="2" charset="-122"/>
                <a:cs typeface="Arial" charset="0"/>
              </a:rPr>
              <a:t>Draft TR 28.827</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solidFill>
                  <a:srgbClr val="00B050"/>
                </a:solidFill>
              </a:rPr>
              <a:t>Rel-18 Study (</a:t>
            </a:r>
            <a:r>
              <a:rPr lang="en-GB" altLang="en-US" b="1" dirty="0" err="1">
                <a:solidFill>
                  <a:srgbClr val="00B050"/>
                </a:solidFill>
              </a:rPr>
              <a:t>FS_eNPN_CH</a:t>
            </a:r>
            <a:r>
              <a:rPr lang="en-GB" altLang="en-US" b="1" dirty="0">
                <a:solidFill>
                  <a:srgbClr val="00B050"/>
                </a:solidFill>
              </a:rPr>
              <a:t>)</a:t>
            </a:r>
          </a:p>
        </p:txBody>
      </p:sp>
      <p:graphicFrame>
        <p:nvGraphicFramePr>
          <p:cNvPr id="3" name="Table 2"/>
          <p:cNvGraphicFramePr>
            <a:graphicFrameLocks noGrp="1"/>
          </p:cNvGraphicFramePr>
          <p:nvPr>
            <p:extLst>
              <p:ext uri="{D42A27DB-BD31-4B8C-83A1-F6EECF244321}">
                <p14:modId xmlns:p14="http://schemas.microsoft.com/office/powerpoint/2010/main" val="532932186"/>
              </p:ext>
            </p:extLst>
          </p:nvPr>
        </p:nvGraphicFramePr>
        <p:xfrm>
          <a:off x="986599" y="131349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SP-211447</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986599" y="2199414"/>
            <a:ext cx="10409592" cy="413512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kern="0" dirty="0"/>
              <a:t>17 pCRs for TR 28.828 were approved for introduction of: </a:t>
            </a:r>
          </a:p>
          <a:p>
            <a:pPr lvl="2">
              <a:spcBef>
                <a:spcPts val="0"/>
              </a:spcBef>
              <a:spcAft>
                <a:spcPts val="0"/>
              </a:spcAft>
              <a:defRPr/>
            </a:pPr>
            <a:r>
              <a:rPr lang="en-US" altLang="zh-CN" sz="1400" kern="0" dirty="0"/>
              <a:t>Correction on the solution 3 and remove editor's note in the Topic 1</a:t>
            </a:r>
          </a:p>
          <a:p>
            <a:pPr lvl="2">
              <a:spcBef>
                <a:spcPts val="0"/>
              </a:spcBef>
              <a:spcAft>
                <a:spcPts val="0"/>
              </a:spcAft>
              <a:defRPr/>
            </a:pPr>
            <a:r>
              <a:rPr lang="en-US" altLang="zh-CN" sz="1400" kern="0" dirty="0"/>
              <a:t>Correction on the SNPN Topic 1 and SNPN Topic 3   </a:t>
            </a:r>
          </a:p>
          <a:p>
            <a:pPr lvl="2">
              <a:spcBef>
                <a:spcPts val="0"/>
              </a:spcBef>
              <a:spcAft>
                <a:spcPts val="0"/>
              </a:spcAft>
              <a:defRPr/>
            </a:pPr>
            <a:r>
              <a:rPr lang="en-US" altLang="zh-CN" sz="1400" kern="0" dirty="0"/>
              <a:t>Correction on conclusion for SNPN topic 2 and PNI-NPN topic 1</a:t>
            </a:r>
          </a:p>
          <a:p>
            <a:pPr lvl="2">
              <a:spcBef>
                <a:spcPts val="0"/>
              </a:spcBef>
              <a:spcAft>
                <a:spcPts val="0"/>
              </a:spcAft>
              <a:defRPr/>
            </a:pPr>
            <a:r>
              <a:rPr lang="en-US" altLang="zh-CN" sz="1400" kern="0" dirty="0"/>
              <a:t>Solve Editor's Note in SNPN topic 2 and PNI-NPN topic 1 </a:t>
            </a:r>
          </a:p>
          <a:p>
            <a:pPr lvl="2">
              <a:spcBef>
                <a:spcPts val="0"/>
              </a:spcBef>
              <a:spcAft>
                <a:spcPts val="0"/>
              </a:spcAft>
              <a:defRPr/>
            </a:pPr>
            <a:r>
              <a:rPr lang="en-US" altLang="zh-CN" sz="1400" kern="0" dirty="0"/>
              <a:t>Add converged charging for data connectivity in PNI-NPN</a:t>
            </a:r>
          </a:p>
          <a:p>
            <a:pPr lvl="2">
              <a:spcBef>
                <a:spcPts val="0"/>
              </a:spcBef>
              <a:spcAft>
                <a:spcPts val="0"/>
              </a:spcAft>
              <a:defRPr/>
            </a:pPr>
            <a:r>
              <a:rPr lang="en-US" altLang="zh-CN" sz="1400" kern="0" dirty="0"/>
              <a:t>Correction on the solution 2 and remove editor's note in the Topic 3</a:t>
            </a:r>
          </a:p>
          <a:p>
            <a:pPr lvl="2">
              <a:spcBef>
                <a:spcPts val="0"/>
              </a:spcBef>
              <a:spcAft>
                <a:spcPts val="0"/>
              </a:spcAft>
              <a:defRPr/>
            </a:pPr>
            <a:r>
              <a:rPr lang="en-US" altLang="zh-CN" sz="1400" kern="0" dirty="0"/>
              <a:t>Evaluation and Conclusion for SNPN Topic 1, SNPN Topic 2  </a:t>
            </a:r>
          </a:p>
          <a:p>
            <a:pPr lvl="2">
              <a:spcBef>
                <a:spcPts val="0"/>
              </a:spcBef>
              <a:spcAft>
                <a:spcPts val="0"/>
              </a:spcAft>
              <a:defRPr/>
            </a:pPr>
            <a:r>
              <a:rPr lang="en-US" altLang="zh-CN" sz="1400" kern="0" dirty="0"/>
              <a:t>Evaluation and conclusion for Update PNI-NPN Topic 1 for consistency </a:t>
            </a:r>
          </a:p>
          <a:p>
            <a:pPr lvl="2">
              <a:spcBef>
                <a:spcPts val="0"/>
              </a:spcBef>
              <a:spcAft>
                <a:spcPts val="0"/>
              </a:spcAft>
              <a:defRPr/>
            </a:pPr>
            <a:r>
              <a:rPr lang="en-US" altLang="zh-CN" sz="1400" kern="0" dirty="0"/>
              <a:t>Overall conclusions and recommendations</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28.828 for Approval</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2238431288"/>
              </p:ext>
            </p:extLst>
          </p:nvPr>
        </p:nvGraphicFramePr>
        <p:xfrm>
          <a:off x="891204" y="1510484"/>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16/06/2023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20 %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algn="ctr">
                        <a:lnSpc>
                          <a:spcPct val="107000"/>
                        </a:lnSpc>
                        <a:spcAft>
                          <a:spcPts val="800"/>
                        </a:spcAft>
                      </a:pPr>
                      <a:r>
                        <a:rPr lang="en-GB" sz="1100" dirty="0">
                          <a:solidFill>
                            <a:srgbClr val="FF0000"/>
                          </a:solidFill>
                        </a:rPr>
                        <a:t>25 %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80534" y="2422732"/>
            <a:ext cx="10409592" cy="36202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5 pCRs for TR 28.839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Use Case, Potential Charging requirement and Key issues for Exposure of Time Synchronization</a:t>
            </a:r>
          </a:p>
          <a:p>
            <a:pPr lvl="2">
              <a:spcBef>
                <a:spcPts val="0"/>
              </a:spcBef>
              <a:spcAft>
                <a:spcPts val="0"/>
              </a:spcAft>
              <a:defRPr/>
            </a:pPr>
            <a:r>
              <a:rPr lang="en-US" altLang="zh-CN" sz="1400" dirty="0">
                <a:latin typeface="Calibri" pitchFamily="34" charset="0"/>
                <a:ea typeface="宋体" pitchFamily="2" charset="-122"/>
                <a:cs typeface="Arial" charset="0"/>
              </a:rPr>
              <a:t>New use cases and corresponding potential charging requirements and key issues about Enablers for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Communications,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 and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TSN 5GS bridge Charging;</a:t>
            </a:r>
          </a:p>
          <a:p>
            <a:pPr lvl="2">
              <a:spcBef>
                <a:spcPts val="0"/>
              </a:spcBef>
              <a:spcAft>
                <a:spcPts val="0"/>
              </a:spcAft>
              <a:defRPr/>
            </a:pPr>
            <a:r>
              <a:rPr lang="en-US" altLang="zh-CN" sz="1400" dirty="0">
                <a:latin typeface="Calibri" pitchFamily="34" charset="0"/>
                <a:ea typeface="宋体" pitchFamily="2" charset="-122"/>
                <a:cs typeface="Arial" charset="0"/>
              </a:rPr>
              <a:t>A possible solution for the Network Exposure Charging</a:t>
            </a:r>
          </a:p>
          <a:p>
            <a:pPr lvl="1">
              <a:spcBef>
                <a:spcPts val="0"/>
              </a:spcBef>
              <a:spcAft>
                <a:spcPts val="0"/>
              </a:spcAft>
              <a:defRPr/>
            </a:pPr>
            <a:r>
              <a:rPr lang="en-US" altLang="zh-CN" sz="1400" dirty="0">
                <a:latin typeface="Calibri" pitchFamily="34" charset="0"/>
                <a:ea typeface="宋体" pitchFamily="2" charset="-122"/>
                <a:cs typeface="Arial" charset="0"/>
              </a:rPr>
              <a:t>Draft TR 28.839</a:t>
            </a:r>
            <a:endParaRPr lang="en-US" altLang="zh-CN" sz="1400" kern="0" dirty="0"/>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new use cases and solutions of the study</a:t>
            </a:r>
            <a:endParaRPr lang="en-US" altLang="zh-CN" sz="1400" kern="0" dirty="0"/>
          </a:p>
        </p:txBody>
      </p:sp>
    </p:spTree>
    <p:extLst>
      <p:ext uri="{BB962C8B-B14F-4D97-AF65-F5344CB8AC3E}">
        <p14:creationId xmlns:p14="http://schemas.microsoft.com/office/powerpoint/2010/main" val="232197126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461673937"/>
              </p:ext>
            </p:extLst>
          </p:nvPr>
        </p:nvGraphicFramePr>
        <p:xfrm>
          <a:off x="891204" y="1667542"/>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91203" y="2557670"/>
            <a:ext cx="10409593" cy="36526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28.840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FS_SCV</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1287789115"/>
              </p:ext>
            </p:extLst>
          </p:nvPr>
        </p:nvGraphicFramePr>
        <p:xfrm>
          <a:off x="1039608" y="1667542"/>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1039608" y="2528750"/>
            <a:ext cx="10409592" cy="367326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8 pCRs for TR 28.843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marR="0" lvl="2">
              <a:spcBef>
                <a:spcPts val="0"/>
              </a:spcBef>
              <a:spcAft>
                <a:spcPts val="0"/>
              </a:spcAft>
              <a:defRPr/>
            </a:pPr>
            <a:r>
              <a:rPr lang="en-US" sz="1400" dirty="0">
                <a:latin typeface="Calibri" pitchFamily="34" charset="0"/>
                <a:ea typeface="宋体" pitchFamily="2" charset="-122"/>
                <a:cs typeface="Arial" charset="0"/>
              </a:rPr>
              <a:t>Updated Skeleton, Scope and Reference</a:t>
            </a:r>
          </a:p>
          <a:p>
            <a:pPr marR="0" lvl="2">
              <a:spcBef>
                <a:spcPts val="0"/>
              </a:spcBef>
              <a:spcAft>
                <a:spcPts val="0"/>
              </a:spcAft>
              <a:defRPr/>
            </a:pPr>
            <a:r>
              <a:rPr lang="en-US" sz="1400" dirty="0">
                <a:latin typeface="Calibri" pitchFamily="34" charset="0"/>
                <a:ea typeface="宋体" pitchFamily="2" charset="-122"/>
                <a:cs typeface="Arial" charset="0"/>
              </a:rPr>
              <a:t>General description for background</a:t>
            </a:r>
          </a:p>
          <a:p>
            <a:pPr marR="0" lvl="2">
              <a:spcBef>
                <a:spcPts val="0"/>
              </a:spcBef>
              <a:spcAft>
                <a:spcPts val="0"/>
              </a:spcAft>
              <a:defRPr/>
            </a:pPr>
            <a:r>
              <a:rPr lang="en-US" sz="1400" dirty="0">
                <a:latin typeface="Calibri" pitchFamily="34" charset="0"/>
                <a:ea typeface="宋体" pitchFamily="2" charset="-122"/>
                <a:cs typeface="Arial" charset="0"/>
              </a:rPr>
              <a:t>Business Roles</a:t>
            </a:r>
          </a:p>
          <a:p>
            <a:pPr marR="0" lvl="2">
              <a:spcBef>
                <a:spcPts val="0"/>
              </a:spcBef>
              <a:spcAft>
                <a:spcPts val="0"/>
              </a:spcAft>
              <a:defRPr/>
            </a:pPr>
            <a:r>
              <a:rPr lang="en-US" sz="1400" dirty="0">
                <a:latin typeface="Calibri" pitchFamily="34" charset="0"/>
                <a:ea typeface="宋体" pitchFamily="2" charset="-122"/>
                <a:cs typeface="Arial" charset="0"/>
              </a:rPr>
              <a:t>Key issues for consideration</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Draft TR 28.843</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sz="1400" dirty="0"/>
              <a:t>Add new use cases and solutions of the study</a:t>
            </a:r>
          </a:p>
        </p:txBody>
      </p:sp>
    </p:spTree>
    <p:extLst>
      <p:ext uri="{BB962C8B-B14F-4D97-AF65-F5344CB8AC3E}">
        <p14:creationId xmlns:p14="http://schemas.microsoft.com/office/powerpoint/2010/main" val="13466354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150162"/>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de-DE" sz="2000" b="1" dirty="0">
                <a:solidFill>
                  <a:srgbClr val="FF0000"/>
                </a:solidFill>
                <a:latin typeface="Arial" panose="020B0604020202020204" pitchFamily="34" charset="0"/>
                <a:cs typeface="Arial" panose="020B0604020202020204" pitchFamily="34" charset="0"/>
              </a:rPr>
              <a:t>A Big thanks to our MCC secretary Mirko Cano and to our Vice Chairs for </a:t>
            </a:r>
            <a:r>
              <a:rPr lang="en-GB" altLang="de-DE" sz="2000" b="1">
                <a:solidFill>
                  <a:srgbClr val="FF0000"/>
                </a:solidFill>
                <a:latin typeface="Arial" panose="020B0604020202020204" pitchFamily="34" charset="0"/>
                <a:cs typeface="Arial" panose="020B0604020202020204" pitchFamily="34" charset="0"/>
              </a:rPr>
              <a:t>their outstanding </a:t>
            </a:r>
            <a:r>
              <a:rPr lang="en-GB" altLang="de-DE" sz="2000" b="1" dirty="0">
                <a:solidFill>
                  <a:srgbClr val="FF0000"/>
                </a:solidFill>
                <a:latin typeface="Arial" panose="020B0604020202020204" pitchFamily="34" charset="0"/>
                <a:cs typeface="Arial" panose="020B0604020202020204" pitchFamily="34" charset="0"/>
              </a:rPr>
              <a:t>support!</a:t>
            </a: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164760430"/>
              </p:ext>
            </p:extLst>
          </p:nvPr>
        </p:nvGraphicFramePr>
        <p:xfrm>
          <a:off x="891204" y="152373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891205" y="2382976"/>
            <a:ext cx="10409592"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28.844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28.844</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29813882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92989059"/>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algn="ctr" fontAlgn="t"/>
                      <a:r>
                        <a:rPr lang="en-US" sz="1400" b="0" i="0" u="none" strike="noStrike" dirty="0">
                          <a:solidFill>
                            <a:srgbClr val="000000"/>
                          </a:solidFill>
                          <a:effectLst/>
                          <a:latin typeface="Arial" panose="020B0604020202020204" pitchFamily="34" charset="0"/>
                        </a:rPr>
                        <a:t>SP-230192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32.847 'Study on Charging Aspects for Network Slicing Phase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algn="ctr" fontAlgn="t"/>
                      <a:r>
                        <a:rPr lang="en-US" sz="1400" b="0" i="0" u="none" strike="noStrike">
                          <a:solidFill>
                            <a:srgbClr val="000000"/>
                          </a:solidFill>
                          <a:effectLst/>
                          <a:latin typeface="Arial" panose="020B0604020202020204" pitchFamily="34" charset="0"/>
                        </a:rPr>
                        <a:t>SP-230187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28.828 'Study on charging aspects for enhanced support of non-public networks'</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OAM WIDs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201626356"/>
              </p:ext>
            </p:extLst>
          </p:nvPr>
        </p:nvGraphicFramePr>
        <p:xfrm>
          <a:off x="110690" y="1464734"/>
          <a:ext cx="11902965" cy="350030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a:solidFill>
                            <a:srgbClr val="0000FF"/>
                          </a:solidFill>
                          <a:effectLst/>
                          <a:latin typeface="Calibri" panose="020F0502020204030204" pitchFamily="34" charset="0"/>
                        </a:rPr>
                        <a:t>Intelligence and Automation</a:t>
                      </a:r>
                      <a:endParaRPr lang="en-US" sz="1200" b="1" i="0" u="none" strike="noStrike" dirty="0">
                        <a:solidFill>
                          <a:srgbClr val="0000FF"/>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SP-230180</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Intent driven Management Service for mobile network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 Ericsson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SA2, RAN3, ETSI ZSM, TM Forum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SP-230181</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Aspects related to NWDAF</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telecom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52388" indent="0" algn="l" defTabSz="1187798" rtl="0" eaLnBrk="1" fontAlgn="b" latinLnBrk="0" hangingPunct="1"/>
                      <a:r>
                        <a:rPr lang="en-GB" sz="1200" b="0" i="0" u="none" strike="noStrike" kern="1200" dirty="0">
                          <a:solidFill>
                            <a:srgbClr val="000000"/>
                          </a:solidFill>
                          <a:effectLst/>
                          <a:latin typeface="Calibri" panose="020F0502020204030204" pitchFamily="34" charset="0"/>
                          <a:ea typeface="+mn-ea"/>
                          <a:cs typeface="+mn-cs"/>
                        </a:rPr>
                        <a:t>SP-230335</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AI/ML management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altLang="zh-CN" sz="1200" b="0" i="0" u="none" strike="noStrike" kern="1200" dirty="0">
                          <a:solidFill>
                            <a:srgbClr val="000000"/>
                          </a:solidFill>
                          <a:effectLst/>
                          <a:latin typeface="Calibri" panose="020F0502020204030204" pitchFamily="34" charset="0"/>
                          <a:ea typeface="+mn-ea"/>
                          <a:cs typeface="+mn-cs"/>
                        </a:rPr>
                        <a:t>Intel, NEC</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RAN3, SA2 and SA1, ETSI ZSM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0893395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Aspects of NTN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Unicom, CATT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nb-NO" altLang="zh-CN" sz="1200" b="0" i="0" u="none" strike="noStrike" kern="1200" dirty="0">
                          <a:solidFill>
                            <a:srgbClr val="000000"/>
                          </a:solidFill>
                          <a:effectLst/>
                          <a:latin typeface="Calibri" panose="020F0502020204030204" pitchFamily="34" charset="0"/>
                          <a:ea typeface="+mn-ea"/>
                          <a:cs typeface="+mn-cs"/>
                        </a:rPr>
                        <a:t>SA1, SA2, RAN3</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SP-230174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service based management architecture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Ericsson,</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Nokia</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SP-230175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 of 5GLAN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Mobile Com. Corporation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Calibri" panose="020F0502020204030204" pitchFamily="34" charset="0"/>
                          <a:ea typeface="+mn-ea"/>
                          <a:cs typeface="+mn-cs"/>
                        </a:rPr>
                        <a:t>SA2</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3462083"/>
                  </a:ext>
                </a:extLst>
              </a:tr>
              <a:tr h="268821">
                <a:tc gridSpan="6">
                  <a:txBody>
                    <a:bodyPr/>
                    <a:lstStyle/>
                    <a:p>
                      <a:pPr marL="52388" indent="0" algn="l" fontAlgn="b"/>
                      <a:r>
                        <a:rPr lang="en-US" sz="1200" b="1" i="0" u="none" strike="noStrike">
                          <a:solidFill>
                            <a:srgbClr val="0000FF"/>
                          </a:solidFill>
                          <a:effectLst/>
                          <a:latin typeface="Calibri" panose="020F0502020204030204" pitchFamily="34" charset="0"/>
                        </a:rPr>
                        <a:t>Support of New Services</a:t>
                      </a:r>
                      <a:endParaRPr lang="en-US" sz="1200" b="1" i="0" u="none" strike="noStrike" dirty="0">
                        <a:solidFill>
                          <a:srgbClr val="0000FF"/>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SP-230184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of non-public networks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OAM WID/SIDs</a:t>
            </a:r>
          </a:p>
        </p:txBody>
      </p:sp>
      <p:graphicFrame>
        <p:nvGraphicFramePr>
          <p:cNvPr id="3" name="表格 2"/>
          <p:cNvGraphicFramePr>
            <a:graphicFrameLocks noGrp="1"/>
          </p:cNvGraphicFramePr>
          <p:nvPr>
            <p:extLst>
              <p:ext uri="{D42A27DB-BD31-4B8C-83A1-F6EECF244321}">
                <p14:modId xmlns:p14="http://schemas.microsoft.com/office/powerpoint/2010/main" val="3054781141"/>
              </p:ext>
            </p:extLst>
          </p:nvPr>
        </p:nvGraphicFramePr>
        <p:xfrm>
          <a:off x="110690" y="1464734"/>
          <a:ext cx="11902965" cy="158385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SP-230173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kern="1200" dirty="0">
                          <a:solidFill>
                            <a:srgbClr val="000000"/>
                          </a:solidFill>
                          <a:effectLst/>
                          <a:latin typeface="+mn-lt"/>
                          <a:ea typeface="+mn-ea"/>
                          <a:cs typeface="+mn-cs"/>
                        </a:rPr>
                        <a:t>Revised WID on 5G performance measurements and KPIs phase 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kern="1200" dirty="0">
                          <a:solidFill>
                            <a:srgbClr val="000000"/>
                          </a:solidFill>
                          <a:effectLst/>
                          <a:latin typeface="+mn-lt"/>
                          <a:ea typeface="+mn-ea"/>
                          <a:cs typeface="+mn-cs"/>
                        </a:rPr>
                        <a:t>Intel Belgium SA/NV</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SP-230185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Revised SID on enhancement of management of NPN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dirty="0">
                          <a:solidFill>
                            <a:srgbClr val="000000"/>
                          </a:solidFill>
                          <a:effectLst/>
                          <a:latin typeface="+mn-lt"/>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Arial" panose="020B0604020202020204" pitchFamily="34" charset="0"/>
                        </a:rPr>
                        <a:t>SP-230336</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mn-lt"/>
                          <a:ea typeface="+mn-ea"/>
                          <a:cs typeface="+mn-cs"/>
                        </a:rPr>
                        <a:t>Rel-18</a:t>
                      </a:r>
                      <a:endParaRPr lang="en-US" sz="12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mn-ea"/>
                          <a:cs typeface="+mn-cs"/>
                        </a:rPr>
                        <a:t>Revised Study on alignment with ETSI MEC for Edge computing management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Samsung</a:t>
                      </a:r>
                      <a:endParaRPr lang="en-US"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SA6, ETSI MEC</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28037478"/>
                  </a:ext>
                </a:extLst>
              </a:tr>
            </a:tbl>
          </a:graphicData>
        </a:graphic>
      </p:graphicFrame>
    </p:spTree>
    <p:extLst>
      <p:ext uri="{BB962C8B-B14F-4D97-AF65-F5344CB8AC3E}">
        <p14:creationId xmlns:p14="http://schemas.microsoft.com/office/powerpoint/2010/main" val="333110624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0C83794F-6E29-4C84-8E72-3421E46E34ED}"/>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9" name="矩形 8">
            <a:extLst>
              <a:ext uri="{FF2B5EF4-FFF2-40B4-BE49-F238E27FC236}">
                <a16:creationId xmlns:a16="http://schemas.microsoft.com/office/drawing/2014/main" id="{02A3B14C-8DA4-478C-B42A-D677DFF2570B}"/>
              </a:ext>
            </a:extLst>
          </p:cNvPr>
          <p:cNvSpPr/>
          <p:nvPr/>
        </p:nvSpPr>
        <p:spPr>
          <a:xfrm>
            <a:off x="297544" y="724245"/>
            <a:ext cx="9682479"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0000"/>
                </a:solidFill>
                <a:latin typeface="+mn-lt"/>
              </a:rPr>
              <a:t>45</a:t>
            </a:r>
            <a:r>
              <a:rPr lang="en-US" altLang="zh-CN" sz="1200" b="1" dirty="0">
                <a:solidFill>
                  <a:srgbClr val="0000FF"/>
                </a:solidFill>
                <a:latin typeface="+mn-lt"/>
              </a:rPr>
              <a:t> WIs/SIs, including </a:t>
            </a:r>
            <a:r>
              <a:rPr lang="en-US" altLang="zh-CN" sz="1200" b="1" dirty="0">
                <a:solidFill>
                  <a:srgbClr val="FF0000"/>
                </a:solidFill>
                <a:latin typeface="+mn-lt"/>
              </a:rPr>
              <a:t>21</a:t>
            </a:r>
            <a:r>
              <a:rPr lang="en-US" altLang="zh-CN" sz="1200" b="1" dirty="0">
                <a:solidFill>
                  <a:srgbClr val="0000FF"/>
                </a:solidFill>
                <a:latin typeface="+mn-lt"/>
              </a:rPr>
              <a:t> ongoing SIs and </a:t>
            </a:r>
            <a:r>
              <a:rPr lang="en-US" altLang="zh-CN" sz="1200" b="1" dirty="0">
                <a:solidFill>
                  <a:srgbClr val="FF0000"/>
                </a:solidFill>
                <a:latin typeface="+mn-lt"/>
              </a:rPr>
              <a:t>10</a:t>
            </a:r>
            <a:r>
              <a:rPr lang="en-US" altLang="zh-CN" sz="1200" b="1" dirty="0">
                <a:solidFill>
                  <a:srgbClr val="0000FF"/>
                </a:solidFill>
                <a:latin typeface="+mn-lt"/>
              </a:rPr>
              <a:t> ongoing WIs, </a:t>
            </a:r>
            <a:r>
              <a:rPr lang="en-US" altLang="zh-CN" sz="1200" b="1" dirty="0">
                <a:solidFill>
                  <a:srgbClr val="FF0000"/>
                </a:solidFill>
                <a:latin typeface="+mn-lt"/>
              </a:rPr>
              <a:t>7</a:t>
            </a:r>
            <a:r>
              <a:rPr lang="en-US" altLang="zh-CN" sz="1200" b="1" dirty="0">
                <a:solidFill>
                  <a:srgbClr val="0000FF"/>
                </a:solidFill>
                <a:latin typeface="+mn-lt"/>
              </a:rPr>
              <a:t> WIDs are waiting for SA approval, </a:t>
            </a:r>
            <a:r>
              <a:rPr lang="en-US" altLang="zh-CN" sz="1200" b="1" dirty="0">
                <a:solidFill>
                  <a:srgbClr val="FF3300"/>
                </a:solidFill>
                <a:latin typeface="+mn-lt"/>
              </a:rPr>
              <a:t>5</a:t>
            </a:r>
            <a:r>
              <a:rPr lang="en-US" altLang="zh-CN" sz="1200" b="1" dirty="0">
                <a:solidFill>
                  <a:srgbClr val="0000FF"/>
                </a:solidFill>
                <a:latin typeface="+mn-lt"/>
              </a:rPr>
              <a:t> studies are finished, </a:t>
            </a:r>
            <a:r>
              <a:rPr lang="en-US" altLang="zh-CN" sz="1200" b="1" dirty="0">
                <a:solidFill>
                  <a:srgbClr val="FF0000"/>
                </a:solidFill>
                <a:latin typeface="+mn-lt"/>
              </a:rPr>
              <a:t>2</a:t>
            </a:r>
            <a:r>
              <a:rPr lang="en-US" altLang="zh-CN" sz="1200" b="1" dirty="0">
                <a:solidFill>
                  <a:srgbClr val="0000FF"/>
                </a:solidFill>
                <a:latin typeface="+mn-lt"/>
              </a:rPr>
              <a:t> work items finished. </a:t>
            </a:r>
          </a:p>
        </p:txBody>
      </p:sp>
      <p:graphicFrame>
        <p:nvGraphicFramePr>
          <p:cNvPr id="6" name="表格 5">
            <a:extLst>
              <a:ext uri="{FF2B5EF4-FFF2-40B4-BE49-F238E27FC236}">
                <a16:creationId xmlns:a16="http://schemas.microsoft.com/office/drawing/2014/main" id="{54E91B30-FB4D-46F2-84DF-B3A9CAB19843}"/>
              </a:ext>
            </a:extLst>
          </p:cNvPr>
          <p:cNvGraphicFramePr>
            <a:graphicFrameLocks noGrp="1"/>
          </p:cNvGraphicFramePr>
          <p:nvPr>
            <p:extLst>
              <p:ext uri="{D42A27DB-BD31-4B8C-83A1-F6EECF244321}">
                <p14:modId xmlns:p14="http://schemas.microsoft.com/office/powerpoint/2010/main" val="481236810"/>
              </p:ext>
            </p:extLst>
          </p:nvPr>
        </p:nvGraphicFramePr>
        <p:xfrm>
          <a:off x="6116638" y="1047243"/>
          <a:ext cx="5949224" cy="5186883"/>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213696">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8950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300912">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31046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71609">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9702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(for SA approval)</a:t>
                      </a:r>
                    </a:p>
                  </a:txBody>
                  <a:tcPr marL="6350" marR="6350" marT="6350" marB="0" anchor="b">
                    <a:solidFill>
                      <a:schemeClr val="tx2">
                        <a:lumMod val="20000"/>
                        <a:lumOff val="80000"/>
                      </a:schemeClr>
                    </a:solidFill>
                  </a:tcPr>
                </a:tc>
                <a:tc>
                  <a:txBody>
                    <a:bodyPr/>
                    <a:lstStyle/>
                    <a:p>
                      <a:r>
                        <a:rPr lang="en-US"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S5-232767</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29702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Enhancement of the Management Aspects related to NWDAF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dirty="0"/>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S5-232773</a:t>
                      </a:r>
                    </a:p>
                  </a:txBody>
                  <a:tcPr marL="6350" marR="6350" marT="6350" marB="0" anchor="b">
                    <a:solidFill>
                      <a:schemeClr val="tx2">
                        <a:lumMod val="20000"/>
                        <a:lumOff val="80000"/>
                      </a:schemeClr>
                    </a:solidFill>
                  </a:tcPr>
                </a:tc>
                <a:extLst>
                  <a:ext uri="{0D108BD9-81ED-4DB2-BD59-A6C34878D82A}">
                    <a16:rowId xmlns:a16="http://schemas.microsoft.com/office/drawing/2014/main" val="349641349"/>
                  </a:ext>
                </a:extLst>
              </a:tr>
              <a:tr h="18950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6531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3</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Ericsson </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6531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6531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9314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6</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31046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6531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6531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Samsung</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65312">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(finished)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310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11</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 of Management of Trace/MDT phase 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16531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Management Aspects of NTN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dirty="0">
                          <a:solidFill>
                            <a:srgbClr val="0000FF"/>
                          </a:solidFill>
                          <a:effectLst/>
                          <a:latin typeface="Arial" panose="020B0604020202020204" pitchFamily="34" charset="0"/>
                          <a:ea typeface="+mn-ea"/>
                          <a:cs typeface="Arial" panose="020B0604020202020204" pitchFamily="34" charset="0"/>
                        </a:rPr>
                        <a:t>China </a:t>
                      </a:r>
                      <a:r>
                        <a:rPr lang="en-US" sz="900" kern="1200" dirty="0" err="1">
                          <a:solidFill>
                            <a:srgbClr val="0000FF"/>
                          </a:solidFill>
                          <a:effectLst/>
                          <a:latin typeface="Arial" panose="020B0604020202020204" pitchFamily="34" charset="0"/>
                          <a:ea typeface="+mn-ea"/>
                          <a:cs typeface="Arial" panose="020B0604020202020204" pitchFamily="34" charset="0"/>
                        </a:rPr>
                        <a:t>Unicom,CATT</a:t>
                      </a:r>
                      <a:endParaRPr lang="zh-CN" altLang="en-US" dirty="0"/>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OAM_NTN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S5-232809</a:t>
                      </a:r>
                    </a:p>
                  </a:txBody>
                  <a:tcPr marL="6350" marR="6350" marT="6350" marB="0" anchor="b">
                    <a:solidFill>
                      <a:schemeClr val="accent6">
                        <a:lumMod val="20000"/>
                        <a:lumOff val="80000"/>
                      </a:schemeClr>
                    </a:solidFill>
                  </a:tcPr>
                </a:tc>
                <a:extLst>
                  <a:ext uri="{0D108BD9-81ED-4DB2-BD59-A6C34878D82A}">
                    <a16:rowId xmlns:a16="http://schemas.microsoft.com/office/drawing/2014/main" val="341576268"/>
                  </a:ext>
                </a:extLst>
              </a:tr>
              <a:tr h="29702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Enhancement of service based management architecture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a:solidFill>
                            <a:srgbClr val="0000FF"/>
                          </a:solidFill>
                          <a:effectLst/>
                          <a:latin typeface="Arial" panose="020B0604020202020204" pitchFamily="34" charset="0"/>
                          <a:ea typeface="+mn-ea"/>
                          <a:cs typeface="Arial" panose="020B0604020202020204" pitchFamily="34" charset="0"/>
                        </a:rPr>
                        <a:t>Huawei,</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Ericsson,</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Nokia</a:t>
                      </a:r>
                      <a:endParaRPr lang="zh-CN" altLang="en-US"/>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SBMA_Ph2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S5-233144</a:t>
                      </a:r>
                    </a:p>
                  </a:txBody>
                  <a:tcPr marL="6350" marR="6350" marT="6350" marB="0" anchor="b">
                    <a:solidFill>
                      <a:schemeClr val="accent6">
                        <a:lumMod val="20000"/>
                        <a:lumOff val="80000"/>
                      </a:schemeClr>
                    </a:solidFill>
                  </a:tcPr>
                </a:tc>
                <a:extLst>
                  <a:ext uri="{0D108BD9-81ED-4DB2-BD59-A6C34878D82A}">
                    <a16:rowId xmlns:a16="http://schemas.microsoft.com/office/drawing/2014/main" val="2181755892"/>
                  </a:ext>
                </a:extLst>
              </a:tr>
              <a:tr h="29702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Management Aspect of 5GLAN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dirty="0">
                          <a:solidFill>
                            <a:srgbClr val="0000FF"/>
                          </a:solidFill>
                          <a:effectLst/>
                          <a:latin typeface="Arial" panose="020B0604020202020204" pitchFamily="34" charset="0"/>
                          <a:ea typeface="+mn-ea"/>
                          <a:cs typeface="Arial" panose="020B0604020202020204" pitchFamily="34" charset="0"/>
                        </a:rPr>
                        <a:t>China Mobile Com. Corporation</a:t>
                      </a:r>
                      <a:endParaRPr lang="zh-CN" altLang="en-US" dirty="0"/>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5GLAN_Mgt</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S5-233145</a:t>
                      </a:r>
                    </a:p>
                  </a:txBody>
                  <a:tcPr marL="6350" marR="6350" marT="6350" marB="0" anchor="b">
                    <a:solidFill>
                      <a:schemeClr val="accent6">
                        <a:lumMod val="20000"/>
                        <a:lumOff val="80000"/>
                      </a:schemeClr>
                    </a:solidFill>
                  </a:tcPr>
                </a:tc>
                <a:extLst>
                  <a:ext uri="{0D108BD9-81ED-4DB2-BD59-A6C34878D82A}">
                    <a16:rowId xmlns:a16="http://schemas.microsoft.com/office/drawing/2014/main" val="4242073454"/>
                  </a:ext>
                </a:extLst>
              </a:tr>
              <a:tr h="18950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65312">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297024">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Enhanced management of non-public networks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OAM_eNPN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S5-232811</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bl>
          </a:graphicData>
        </a:graphic>
      </p:graphicFrame>
      <p:graphicFrame>
        <p:nvGraphicFramePr>
          <p:cNvPr id="7" name="表格 6">
            <a:extLst>
              <a:ext uri="{FF2B5EF4-FFF2-40B4-BE49-F238E27FC236}">
                <a16:creationId xmlns:a16="http://schemas.microsoft.com/office/drawing/2014/main" id="{81BAF4A4-AC5E-467C-B809-3990CE86C239}"/>
              </a:ext>
            </a:extLst>
          </p:cNvPr>
          <p:cNvGraphicFramePr>
            <a:graphicFrameLocks noGrp="1"/>
          </p:cNvGraphicFramePr>
          <p:nvPr/>
        </p:nvGraphicFramePr>
        <p:xfrm>
          <a:off x="120651" y="1043307"/>
          <a:ext cx="5949223" cy="3743025"/>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981671">
                  <a:extLst>
                    <a:ext uri="{9D8B030D-6E8A-4147-A177-3AD203B41FA5}">
                      <a16:colId xmlns:a16="http://schemas.microsoft.com/office/drawing/2014/main" val="20001"/>
                    </a:ext>
                  </a:extLst>
                </a:gridCol>
                <a:gridCol w="1146629">
                  <a:extLst>
                    <a:ext uri="{9D8B030D-6E8A-4147-A177-3AD203B41FA5}">
                      <a16:colId xmlns:a16="http://schemas.microsoft.com/office/drawing/2014/main" val="447333352"/>
                    </a:ext>
                  </a:extLst>
                </a:gridCol>
                <a:gridCol w="921657">
                  <a:extLst>
                    <a:ext uri="{9D8B030D-6E8A-4147-A177-3AD203B41FA5}">
                      <a16:colId xmlns:a16="http://schemas.microsoft.com/office/drawing/2014/main" val="3388475090"/>
                    </a:ext>
                  </a:extLst>
                </a:gridCol>
                <a:gridCol w="608541">
                  <a:extLst>
                    <a:ext uri="{9D8B030D-6E8A-4147-A177-3AD203B41FA5}">
                      <a16:colId xmlns:a16="http://schemas.microsoft.com/office/drawing/2014/main" val="1443695336"/>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1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FS_eANL</a:t>
                      </a:r>
                      <a:endParaRPr lang="zh-CN" altLang="en-US" sz="2000"/>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FS_ANLEVA</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SP-220278</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FS_AIML_MGMT</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tx1"/>
                          </a:solidFill>
                          <a:effectLst/>
                          <a:latin typeface="Arial" panose="020B0604020202020204" pitchFamily="34" charset="0"/>
                          <a:ea typeface="+mn-ea"/>
                          <a:cs typeface="Arial" panose="020B0604020202020204" pitchFamily="34" charset="0"/>
                        </a:rPr>
                        <a:t>FS_MANWDAF</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FS_FSEV</a:t>
                      </a:r>
                      <a:endParaRPr lang="zh-CN" altLang="en-US" sz="2000" dirty="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en-US"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altLang="en-US" sz="2000" dirty="0"/>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algn="l">
                        <a:spcAft>
                          <a:spcPts val="0"/>
                        </a:spcAft>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FS_MANS_ph2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FS_YANG</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EDDC5EA-CF05-409D-AE7B-B50EB7A6721E}"/>
              </a:ext>
            </a:extLst>
          </p:cNvPr>
          <p:cNvGraphicFramePr>
            <a:graphicFrameLocks noGrp="1"/>
          </p:cNvGraphicFramePr>
          <p:nvPr/>
        </p:nvGraphicFramePr>
        <p:xfrm>
          <a:off x="120651" y="4786332"/>
          <a:ext cx="5943735" cy="1447800"/>
        </p:xfrm>
        <a:graphic>
          <a:graphicData uri="http://schemas.openxmlformats.org/drawingml/2006/table">
            <a:tbl>
              <a:tblPr>
                <a:tableStyleId>{5C22544A-7EE6-4342-B048-85BDC9FD1C3A}</a:tableStyleId>
              </a:tblPr>
              <a:tblGrid>
                <a:gridCol w="285449">
                  <a:extLst>
                    <a:ext uri="{9D8B030D-6E8A-4147-A177-3AD203B41FA5}">
                      <a16:colId xmlns:a16="http://schemas.microsoft.com/office/drawing/2014/main" val="20000"/>
                    </a:ext>
                  </a:extLst>
                </a:gridCol>
                <a:gridCol w="2907574">
                  <a:extLst>
                    <a:ext uri="{9D8B030D-6E8A-4147-A177-3AD203B41FA5}">
                      <a16:colId xmlns:a16="http://schemas.microsoft.com/office/drawing/2014/main" val="20001"/>
                    </a:ext>
                  </a:extLst>
                </a:gridCol>
                <a:gridCol w="1209295">
                  <a:extLst>
                    <a:ext uri="{9D8B030D-6E8A-4147-A177-3AD203B41FA5}">
                      <a16:colId xmlns:a16="http://schemas.microsoft.com/office/drawing/2014/main" val="20002"/>
                    </a:ext>
                  </a:extLst>
                </a:gridCol>
                <a:gridCol w="931817">
                  <a:extLst>
                    <a:ext uri="{9D8B030D-6E8A-4147-A177-3AD203B41FA5}">
                      <a16:colId xmlns:a16="http://schemas.microsoft.com/office/drawing/2014/main" val="20003"/>
                    </a:ext>
                  </a:extLst>
                </a:gridCol>
                <a:gridCol w="609600">
                  <a:extLst>
                    <a:ext uri="{9D8B030D-6E8A-4147-A177-3AD203B41FA5}">
                      <a16:colId xmlns:a16="http://schemas.microsoft.com/office/drawing/2014/main" val="20005"/>
                    </a:ext>
                  </a:extLst>
                </a:gridCol>
              </a:tblGrid>
              <a:tr h="87570">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SP-220147//S5-231198</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75411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987598697"/>
              </p:ext>
            </p:extLst>
          </p:nvPr>
        </p:nvGraphicFramePr>
        <p:xfrm>
          <a:off x="652463" y="1007533"/>
          <a:ext cx="9228017" cy="5282681"/>
        </p:xfrm>
        <a:graphic>
          <a:graphicData uri="http://schemas.openxmlformats.org/drawingml/2006/table">
            <a:tbl>
              <a:tblPr firstRow="1" firstCol="1" bandRow="1">
                <a:tableStyleId>{F5AB1C69-6EDB-4FF4-983F-18BD219EF322}</a:tableStyleId>
              </a:tblPr>
              <a:tblGrid>
                <a:gridCol w="636293">
                  <a:extLst>
                    <a:ext uri="{9D8B030D-6E8A-4147-A177-3AD203B41FA5}">
                      <a16:colId xmlns:a16="http://schemas.microsoft.com/office/drawing/2014/main" val="20000"/>
                    </a:ext>
                  </a:extLst>
                </a:gridCol>
                <a:gridCol w="3168383">
                  <a:extLst>
                    <a:ext uri="{9D8B030D-6E8A-4147-A177-3AD203B41FA5}">
                      <a16:colId xmlns:a16="http://schemas.microsoft.com/office/drawing/2014/main" val="20001"/>
                    </a:ext>
                  </a:extLst>
                </a:gridCol>
                <a:gridCol w="950256">
                  <a:extLst>
                    <a:ext uri="{9D8B030D-6E8A-4147-A177-3AD203B41FA5}">
                      <a16:colId xmlns:a16="http://schemas.microsoft.com/office/drawing/2014/main" val="20002"/>
                    </a:ext>
                  </a:extLst>
                </a:gridCol>
                <a:gridCol w="1232640">
                  <a:extLst>
                    <a:ext uri="{9D8B030D-6E8A-4147-A177-3AD203B41FA5}">
                      <a16:colId xmlns:a16="http://schemas.microsoft.com/office/drawing/2014/main" val="20005"/>
                    </a:ext>
                  </a:extLst>
                </a:gridCol>
                <a:gridCol w="742115">
                  <a:extLst>
                    <a:ext uri="{9D8B030D-6E8A-4147-A177-3AD203B41FA5}">
                      <a16:colId xmlns:a16="http://schemas.microsoft.com/office/drawing/2014/main" val="20006"/>
                    </a:ext>
                  </a:extLst>
                </a:gridCol>
                <a:gridCol w="719628">
                  <a:extLst>
                    <a:ext uri="{9D8B030D-6E8A-4147-A177-3AD203B41FA5}">
                      <a16:colId xmlns:a16="http://schemas.microsoft.com/office/drawing/2014/main" val="2750818335"/>
                    </a:ext>
                  </a:extLst>
                </a:gridCol>
                <a:gridCol w="719628">
                  <a:extLst>
                    <a:ext uri="{9D8B030D-6E8A-4147-A177-3AD203B41FA5}">
                      <a16:colId xmlns:a16="http://schemas.microsoft.com/office/drawing/2014/main" val="20007"/>
                    </a:ext>
                  </a:extLst>
                </a:gridCol>
                <a:gridCol w="1059074">
                  <a:extLst>
                    <a:ext uri="{9D8B030D-6E8A-4147-A177-3AD203B41FA5}">
                      <a16:colId xmlns:a16="http://schemas.microsoft.com/office/drawing/2014/main" val="20008"/>
                    </a:ext>
                  </a:extLst>
                </a:gridCol>
              </a:tblGrid>
              <a:tr h="282712">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4621">
                <a:tc>
                  <a:txBody>
                    <a:bodyPr/>
                    <a:lstStyle/>
                    <a:p>
                      <a:pPr algn="ctr" fontAlgn="t"/>
                      <a:r>
                        <a:rPr lang="en-US" sz="900" b="0" i="0" u="none" strike="noStrike" dirty="0">
                          <a:solidFill>
                            <a:srgbClr val="000000"/>
                          </a:solidFill>
                          <a:effectLst/>
                          <a:latin typeface="+mn-lt"/>
                        </a:rPr>
                        <a:t>940030</a:t>
                      </a:r>
                    </a:p>
                  </a:txBody>
                  <a:tcPr marL="6350" marR="6350" marT="6350" marB="0"/>
                </a:tc>
                <a:tc>
                  <a:txBody>
                    <a:bodyPr/>
                    <a:lstStyle/>
                    <a:p>
                      <a:pPr algn="l" fontAlgn="t"/>
                      <a:r>
                        <a:rPr lang="en-US" sz="9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900" b="0" i="0" u="none" strike="noStrike" dirty="0">
                          <a:solidFill>
                            <a:srgbClr val="000000"/>
                          </a:solidFill>
                          <a:effectLst/>
                          <a:latin typeface="+mn-lt"/>
                        </a:rPr>
                        <a:t>RANSC</a:t>
                      </a:r>
                    </a:p>
                  </a:txBody>
                  <a:tcPr marL="6350" marR="6350" marT="6350" marB="0"/>
                </a:tc>
                <a:tc>
                  <a:txBody>
                    <a:bodyPr/>
                    <a:lstStyle/>
                    <a:p>
                      <a:pPr algn="l" fontAlgn="t"/>
                      <a:r>
                        <a:rPr lang="en-US" sz="900" b="0" i="0" u="none" strike="noStrike" dirty="0">
                          <a:solidFill>
                            <a:srgbClr val="000000"/>
                          </a:solidFill>
                          <a:effectLst/>
                          <a:latin typeface="+mn-lt"/>
                        </a:rPr>
                        <a:t>SA#100 (June 2023)-</a:t>
                      </a:r>
                      <a:r>
                        <a:rPr lang="en-US" sz="900" b="0" i="0" u="none" strike="noStrike" dirty="0">
                          <a:solidFill>
                            <a:schemeClr val="tx1"/>
                          </a:solidFill>
                          <a:effectLst/>
                          <a:latin typeface="+mn-lt"/>
                        </a:rPr>
                        <a:t>&gt;</a:t>
                      </a:r>
                      <a:r>
                        <a:rPr lang="en-US" sz="900" b="1" i="0" u="none" strike="noStrike" dirty="0">
                          <a:solidFill>
                            <a:srgbClr val="0000FF"/>
                          </a:solidFill>
                          <a:effectLst/>
                          <a:latin typeface="+mn-lt"/>
                        </a:rPr>
                        <a:t>SA#102(Dec 2023)</a:t>
                      </a:r>
                    </a:p>
                  </a:txBody>
                  <a:tcPr marL="6350" marR="6350" marT="6350" marB="0"/>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SP-211431</a:t>
                      </a:r>
                      <a:endParaRPr lang="en-GB" altLang="zh-CN" sz="9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50%</a:t>
                      </a:r>
                    </a:p>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545215">
                <a:tc>
                  <a:txBody>
                    <a:bodyPr/>
                    <a:lstStyle/>
                    <a:p>
                      <a:pPr algn="ctr" fontAlgn="t"/>
                      <a:r>
                        <a:rPr lang="en-US" sz="9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tx1"/>
                          </a:solidFill>
                          <a:effectLst/>
                          <a:latin typeface="+mn-lt"/>
                          <a:ea typeface="+mn-ea"/>
                          <a:cs typeface="+mn-cs"/>
                        </a:rPr>
                        <a:t>Enhancement of Management Data Analytics phase 2</a:t>
                      </a:r>
                      <a:endParaRPr lang="zh-CN" altLang="en-US" sz="9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eMDAS_Ph2</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SA#102(Dec 2023 )</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latin typeface="+mn-lt"/>
                          <a:ea typeface="+mn-ea"/>
                          <a:cs typeface="Arial" panose="020B0604020202020204" pitchFamily="34" charset="0"/>
                        </a:rPr>
                        <a:t>SP-220981</a:t>
                      </a:r>
                      <a:endParaRPr lang="zh-CN" altLang="en-US" sz="9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384380">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01269">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 </a:t>
                      </a:r>
                      <a:r>
                        <a:rPr lang="en-US" altLang="zh-CN" sz="900" b="1" kern="1200" dirty="0">
                          <a:solidFill>
                            <a:srgbClr val="0000FF"/>
                          </a:solidFill>
                          <a:effectLst/>
                          <a:latin typeface="+mn-lt"/>
                          <a:ea typeface="+mn-ea"/>
                          <a:cs typeface="Arial" panose="020B0604020202020204" pitchFamily="34" charset="0"/>
                        </a:rPr>
                        <a:t>SA#104 (Mar 2024)</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401269">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405322">
                <a:tc>
                  <a:txBody>
                    <a:bodyPr/>
                    <a:lstStyle/>
                    <a:p>
                      <a:pPr algn="ctr" fontAlgn="t"/>
                      <a:r>
                        <a:rPr lang="en-US" sz="900" b="0" i="0" u="none" strike="noStrike" dirty="0">
                          <a:solidFill>
                            <a:srgbClr val="000000"/>
                          </a:solidFill>
                          <a:effectLst/>
                          <a:latin typeface="+mn-lt"/>
                        </a:rPr>
                        <a:t>870027</a:t>
                      </a:r>
                    </a:p>
                  </a:txBody>
                  <a:tcPr marL="6350" marR="6350" marT="6350" marB="0"/>
                </a:tc>
                <a:tc>
                  <a:txBody>
                    <a:bodyPr/>
                    <a:lstStyle/>
                    <a:p>
                      <a:pPr algn="l" fontAlgn="t"/>
                      <a:r>
                        <a:rPr lang="en-US" sz="900" b="0" i="0" u="none" strike="noStrike" kern="1200" dirty="0">
                          <a:solidFill>
                            <a:schemeClr val="tx1"/>
                          </a:solidFill>
                          <a:effectLst/>
                          <a:latin typeface="+mn-lt"/>
                          <a:ea typeface="+mn-ea"/>
                          <a:cs typeface="+mn-cs"/>
                        </a:rPr>
                        <a:t>Enhancement of </a:t>
                      </a:r>
                      <a:r>
                        <a:rPr lang="en-US" sz="900" b="0" i="0" u="none" strike="noStrike" kern="1200" dirty="0" err="1">
                          <a:solidFill>
                            <a:schemeClr val="tx1"/>
                          </a:solidFill>
                          <a:effectLst/>
                          <a:latin typeface="+mn-lt"/>
                          <a:ea typeface="+mn-ea"/>
                          <a:cs typeface="+mn-cs"/>
                        </a:rPr>
                        <a:t>QoE</a:t>
                      </a:r>
                      <a:r>
                        <a:rPr lang="en-US" sz="9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900" b="0" i="0" u="none" strike="noStrike" dirty="0" err="1">
                          <a:solidFill>
                            <a:srgbClr val="000000"/>
                          </a:solidFill>
                          <a:effectLst/>
                          <a:latin typeface="+mn-lt"/>
                        </a:rPr>
                        <a:t>eQoE</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9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SP-220708</a:t>
                      </a:r>
                      <a:endParaRPr lang="zh-CN"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410952">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401269">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597850">
                <a:tc>
                  <a:txBody>
                    <a:bodyPr/>
                    <a:lstStyle/>
                    <a:p>
                      <a:pPr algn="ctr" fontAlgn="t"/>
                      <a:r>
                        <a:rPr lang="en-US" sz="900" b="0" i="0" u="none" strike="noStrike" dirty="0">
                          <a:solidFill>
                            <a:srgbClr val="000000"/>
                          </a:solidFill>
                          <a:effectLst/>
                          <a:latin typeface="+mn-lt"/>
                        </a:rPr>
                        <a:t>940037</a:t>
                      </a:r>
                    </a:p>
                  </a:txBody>
                  <a:tcPr marL="6350" marR="6350" marT="6350" marB="0"/>
                </a:tc>
                <a:tc>
                  <a:txBody>
                    <a:bodyPr/>
                    <a:lstStyle/>
                    <a:p>
                      <a:pPr algn="l" fontAlgn="t"/>
                      <a:r>
                        <a:rPr lang="en-US" sz="9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90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90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900" b="1" kern="1200" dirty="0">
                          <a:solidFill>
                            <a:srgbClr val="0000FF"/>
                          </a:solidFill>
                          <a:effectLst/>
                          <a:latin typeface="+mn-lt"/>
                          <a:ea typeface="+mn-ea"/>
                          <a:cs typeface="Arial" panose="020B0604020202020204" pitchFamily="34" charset="0"/>
                        </a:rPr>
                        <a:t>-</a:t>
                      </a:r>
                      <a:r>
                        <a:rPr lang="en-US" altLang="zh-CN" sz="900" b="1" kern="1200" dirty="0">
                          <a:solidFill>
                            <a:srgbClr val="0000FF"/>
                          </a:solidFill>
                          <a:effectLst/>
                          <a:latin typeface="+mn-lt"/>
                          <a:ea typeface="+mn-ea"/>
                          <a:cs typeface="Arial" panose="020B0604020202020204" pitchFamily="34" charset="0"/>
                        </a:rPr>
                        <a:t>&gt;SA#102 (Dec 2023)</a:t>
                      </a:r>
                      <a:endParaRPr lang="zh-CN" altLang="en-US"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384380">
                <a:tc>
                  <a:txBody>
                    <a:bodyPr/>
                    <a:lstStyle/>
                    <a:p>
                      <a:pPr algn="ctr" fontAlgn="t"/>
                      <a:r>
                        <a:rPr lang="en-US" sz="900" b="0" i="0" u="none" strike="noStrike" dirty="0">
                          <a:solidFill>
                            <a:srgbClr val="000000"/>
                          </a:solidFill>
                          <a:effectLst/>
                          <a:latin typeface="+mn-lt"/>
                        </a:rPr>
                        <a:t>940033</a:t>
                      </a:r>
                    </a:p>
                  </a:txBody>
                  <a:tcPr marL="6350" marR="6350" marT="6350" marB="0"/>
                </a:tc>
                <a:tc>
                  <a:txBody>
                    <a:bodyPr/>
                    <a:lstStyle/>
                    <a:p>
                      <a:pPr algn="l" fontAlgn="t"/>
                      <a:r>
                        <a:rPr lang="en-US" sz="9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900" b="0" i="0" u="none" strike="noStrike" dirty="0" err="1">
                          <a:solidFill>
                            <a:schemeClr val="tx1"/>
                          </a:solidFill>
                          <a:effectLst/>
                          <a:latin typeface="+mn-lt"/>
                        </a:rPr>
                        <a:t>eNETSLICE_PRO</a:t>
                      </a:r>
                      <a:endParaRPr lang="en-US" sz="9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900" b="0" i="0" u="none" strike="noStrike" kern="1200" dirty="0">
                          <a:solidFill>
                            <a:srgbClr val="0000FF"/>
                          </a:solidFill>
                          <a:effectLst/>
                          <a:latin typeface="+mn-lt"/>
                          <a:ea typeface="+mn-ea"/>
                          <a:cs typeface="+mn-cs"/>
                        </a:rPr>
                        <a:t>90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9"/>
                  </a:ext>
                </a:extLst>
              </a:tr>
              <a:tr h="263998">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29877623"/>
                  </a:ext>
                </a:extLst>
              </a:tr>
              <a:tr h="263998">
                <a:tc>
                  <a:txBody>
                    <a:bodyPr/>
                    <a:lstStyle/>
                    <a:p>
                      <a:pPr marL="0" algn="l" defTabSz="1219170" rtl="0" eaLnBrk="1" fontAlgn="t" latinLnBrk="0" hangingPunct="1"/>
                      <a:r>
                        <a:rPr lang="en-US" sz="900" b="0" i="0" u="none" strike="noStrike" kern="1200" dirty="0">
                          <a:solidFill>
                            <a:srgbClr val="000000"/>
                          </a:solidFill>
                          <a:effectLst/>
                          <a:latin typeface="+mn-lt"/>
                          <a:ea typeface="+mn-ea"/>
                          <a:cs typeface="+mn-cs"/>
                        </a:rPr>
                        <a:t>   980029</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Enhancement of Management of Trace/MDT phase 2</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5GMDT_Ph2</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rPr>
                        <a:t>SA#102 (Dec.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a:t>
                      </a:r>
                      <a:endParaRPr lang="zh-CN" alt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00"/>
                          </a:solidFill>
                          <a:effectLst/>
                          <a:latin typeface="+mn-lt"/>
                          <a:ea typeface="+mn-ea"/>
                          <a:cs typeface="+mn-cs"/>
                        </a:rPr>
                        <a:t>SP-221163</a:t>
                      </a:r>
                      <a:endParaRPr lang="zh-CN" alt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00"/>
                          </a:solidFill>
                          <a:effectLst/>
                          <a:latin typeface="+mn-lt"/>
                          <a:ea typeface="+mn-ea"/>
                          <a:cs typeface="+mn-cs"/>
                        </a:rPr>
                        <a:t>Not started</a:t>
                      </a:r>
                      <a:endParaRPr lang="en-GB" sz="900" b="0" i="0" u="none" strike="noStrike" kern="1200" dirty="0">
                        <a:solidFill>
                          <a:srgbClr val="000000"/>
                        </a:solidFill>
                        <a:effectLst/>
                        <a:latin typeface="+mn-lt"/>
                        <a:ea typeface="+mn-ea"/>
                        <a:cs typeface="+mn-cs"/>
                      </a:endParaRPr>
                    </a:p>
                  </a:txBody>
                  <a:tcPr marL="36002" marR="36002" marT="0" marB="0"/>
                </a:tc>
                <a:tc>
                  <a:txBody>
                    <a:bodyPr/>
                    <a:lstStyle/>
                    <a:p>
                      <a:pPr marL="0" algn="l" defTabSz="1219170" rtl="0" eaLnBrk="1" fontAlgn="t" latinLnBrk="0" hangingPunct="1">
                        <a:lnSpc>
                          <a:spcPct val="107000"/>
                        </a:lnSpc>
                        <a:spcAft>
                          <a:spcPts val="800"/>
                        </a:spcAft>
                      </a:pPr>
                      <a:endParaRPr lang="en-GB" sz="900" b="0" i="0" u="none" strike="noStrike" kern="1200" dirty="0">
                        <a:solidFill>
                          <a:srgbClr val="000000"/>
                        </a:solidFill>
                        <a:effectLst/>
                        <a:latin typeface="+mn-lt"/>
                        <a:ea typeface="+mn-ea"/>
                        <a:cs typeface="+mn-cs"/>
                      </a:endParaRPr>
                    </a:p>
                  </a:txBody>
                  <a:tcPr marL="36002" marR="36002" marT="0" marB="0" anchor="ctr"/>
                </a:tc>
                <a:extLst>
                  <a:ext uri="{0D108BD9-81ED-4DB2-BD59-A6C34878D82A}">
                    <a16:rowId xmlns:a16="http://schemas.microsoft.com/office/drawing/2014/main" val="3676794392"/>
                  </a:ext>
                </a:extLst>
              </a:tr>
            </a:tbl>
          </a:graphicData>
        </a:graphic>
      </p:graphicFrame>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9550" y="2650387"/>
            <a:ext cx="3968313"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a:r>
            <a:r>
              <a:rPr kumimoji="0" lang="de-DE" altLang="de-DE" sz="1600" b="0" i="0" u="none" strike="noStrike" kern="0" cap="none" spc="0" normalizeH="0" baseline="0" noProof="0" dirty="0" err="1">
                <a:ln>
                  <a:noFill/>
                </a:ln>
                <a:solidFill>
                  <a:prstClr val="black"/>
                </a:solidFill>
                <a:effectLst/>
                <a:uLnTx/>
                <a:uFillTx/>
                <a:latin typeface="Calibri"/>
                <a:ea typeface="MS PGothic" panose="020B0600070205080204" pitchFamily="34" charset="-128"/>
              </a:rPr>
              <a:t>since</a:t>
            </a: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 SA#98-e:</a:t>
            </a:r>
          </a:p>
          <a:p>
            <a:pPr marL="400050" lvl="1" indent="0" defTabSz="1219170">
              <a:spcBef>
                <a:spcPts val="0"/>
              </a:spcBef>
              <a:spcAft>
                <a:spcPts val="0"/>
              </a:spcAft>
              <a:buNone/>
              <a:defRPr/>
            </a:pPr>
            <a:r>
              <a:rPr lang="en-US" altLang="zh-CN" sz="1200" kern="0" dirty="0">
                <a:solidFill>
                  <a:prstClr val="black"/>
                </a:solidFill>
                <a:latin typeface="Calibri"/>
              </a:rPr>
              <a:t>The requirement format for self-configuration management is discussed and agreed. The topic for configuration data handling is discussed but no agreement achieved due to Nokia's objection, which need further discussion.</a:t>
            </a:r>
            <a:endPar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MnS</a:t>
            </a:r>
            <a:r>
              <a:rPr lang="en-US" sz="1200" kern="0" dirty="0">
                <a:solidFill>
                  <a:prstClr val="black"/>
                </a:solidFill>
              </a:rPr>
              <a:t> definition and procedure for RANSC management; </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concept,use</a:t>
            </a:r>
            <a:r>
              <a:rPr lang="en-US" sz="1200" kern="0" dirty="0">
                <a:solidFill>
                  <a:prstClr val="black"/>
                </a:solidFill>
              </a:rPr>
              <a:t> case and requirement for configuration data handling</a:t>
            </a:r>
            <a:endParaRPr lang="de-DE" sz="12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618483281"/>
              </p:ext>
            </p:extLst>
          </p:nvPr>
        </p:nvGraphicFramePr>
        <p:xfrm>
          <a:off x="296221" y="838200"/>
          <a:ext cx="9745247" cy="1691096"/>
        </p:xfrm>
        <a:graphic>
          <a:graphicData uri="http://schemas.openxmlformats.org/drawingml/2006/table">
            <a:tbl>
              <a:tblPr firstRow="1" firstCol="1" bandRow="1">
                <a:tableStyleId>{F5AB1C69-6EDB-4FF4-983F-18BD219EF322}</a:tableStyleId>
              </a:tblPr>
              <a:tblGrid>
                <a:gridCol w="773885">
                  <a:extLst>
                    <a:ext uri="{9D8B030D-6E8A-4147-A177-3AD203B41FA5}">
                      <a16:colId xmlns:a16="http://schemas.microsoft.com/office/drawing/2014/main" val="20000"/>
                    </a:ext>
                  </a:extLst>
                </a:gridCol>
                <a:gridCol w="3283779">
                  <a:extLst>
                    <a:ext uri="{9D8B030D-6E8A-4147-A177-3AD203B41FA5}">
                      <a16:colId xmlns:a16="http://schemas.microsoft.com/office/drawing/2014/main" val="20001"/>
                    </a:ext>
                  </a:extLst>
                </a:gridCol>
                <a:gridCol w="878543">
                  <a:extLst>
                    <a:ext uri="{9D8B030D-6E8A-4147-A177-3AD203B41FA5}">
                      <a16:colId xmlns:a16="http://schemas.microsoft.com/office/drawing/2014/main" val="20002"/>
                    </a:ext>
                  </a:extLst>
                </a:gridCol>
                <a:gridCol w="1024725">
                  <a:extLst>
                    <a:ext uri="{9D8B030D-6E8A-4147-A177-3AD203B41FA5}">
                      <a16:colId xmlns:a16="http://schemas.microsoft.com/office/drawing/2014/main" val="20005"/>
                    </a:ext>
                  </a:extLst>
                </a:gridCol>
                <a:gridCol w="649723">
                  <a:extLst>
                    <a:ext uri="{9D8B030D-6E8A-4147-A177-3AD203B41FA5}">
                      <a16:colId xmlns:a16="http://schemas.microsoft.com/office/drawing/2014/main" val="20006"/>
                    </a:ext>
                  </a:extLst>
                </a:gridCol>
                <a:gridCol w="912488">
                  <a:extLst>
                    <a:ext uri="{9D8B030D-6E8A-4147-A177-3AD203B41FA5}">
                      <a16:colId xmlns:a16="http://schemas.microsoft.com/office/drawing/2014/main" val="1440325282"/>
                    </a:ext>
                  </a:extLst>
                </a:gridCol>
                <a:gridCol w="912488">
                  <a:extLst>
                    <a:ext uri="{9D8B030D-6E8A-4147-A177-3AD203B41FA5}">
                      <a16:colId xmlns:a16="http://schemas.microsoft.com/office/drawing/2014/main" val="20007"/>
                    </a:ext>
                  </a:extLst>
                </a:gridCol>
                <a:gridCol w="1309616">
                  <a:extLst>
                    <a:ext uri="{9D8B030D-6E8A-4147-A177-3AD203B41FA5}">
                      <a16:colId xmlns:a16="http://schemas.microsoft.com/office/drawing/2014/main" val="20008"/>
                    </a:ext>
                  </a:extLst>
                </a:gridCol>
              </a:tblGrid>
              <a:tr h="34556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86936">
                <a:tc>
                  <a:txBody>
                    <a:bodyPr/>
                    <a:lstStyle/>
                    <a:p>
                      <a:pPr algn="ctr"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000" b="0" i="0" u="none" strike="noStrike" dirty="0">
                          <a:solidFill>
                            <a:srgbClr val="000000"/>
                          </a:solidFill>
                          <a:effectLst/>
                          <a:latin typeface="+mn-lt"/>
                        </a:rPr>
                        <a:t>RANSC</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SP-211431</a:t>
                      </a:r>
                      <a:endParaRPr lang="en-GB" altLang="zh-CN" sz="10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821382">
                <a:tc>
                  <a:txBody>
                    <a:bodyPr/>
                    <a:lstStyle/>
                    <a:p>
                      <a:pPr algn="ctr" fontAlgn="t"/>
                      <a:r>
                        <a:rPr lang="en-US" sz="10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mn-cs"/>
                        </a:rPr>
                        <a:t>Enhancement of Management Data Analytics phase 2</a:t>
                      </a:r>
                      <a:endParaRPr lang="zh-CN" altLang="en-US" sz="10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eMDAS_Ph2</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SA#102(Dec 2023 )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latin typeface="+mn-lt"/>
                          <a:ea typeface="+mn-ea"/>
                          <a:cs typeface="Arial" panose="020B0604020202020204" pitchFamily="34" charset="0"/>
                        </a:rPr>
                        <a:t>SP-220981</a:t>
                      </a:r>
                      <a:endParaRPr lang="zh-CN" altLang="en-US" sz="10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491513699"/>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4463350" y="2653368"/>
            <a:ext cx="7502096" cy="364292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800" b="1" kern="0" dirty="0">
                <a:solidFill>
                  <a:srgbClr val="0000FF"/>
                </a:solidFill>
                <a:latin typeface="Calibri"/>
              </a:rPr>
              <a:t>eMDAS_Ph2</a:t>
            </a:r>
            <a:r>
              <a:rPr lang="zh-CN" altLang="en-US" sz="1800" b="1" kern="0" dirty="0">
                <a:solidFill>
                  <a:srgbClr val="0000FF"/>
                </a:solidFill>
                <a:latin typeface="Calibri"/>
              </a:rPr>
              <a:t>：</a:t>
            </a:r>
            <a:endParaRPr lang="de-DE" altLang="de-DE" sz="18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SA#98-e:</a:t>
            </a:r>
          </a:p>
          <a:p>
            <a:pPr marL="855123" lvl="1" indent="-455073" defTabSz="1219170">
              <a:spcBef>
                <a:spcPts val="0"/>
              </a:spcBef>
              <a:spcAft>
                <a:spcPts val="0"/>
              </a:spcAft>
              <a:defRPr/>
            </a:pPr>
            <a:r>
              <a:rPr lang="en-US" altLang="de-DE" sz="1050" kern="0" dirty="0">
                <a:solidFill>
                  <a:prstClr val="black"/>
                </a:solidFill>
              </a:rPr>
              <a:t>In SA5#147 several topics were addressed, including; </a:t>
            </a:r>
          </a:p>
          <a:p>
            <a:pPr marL="855123" lvl="1" indent="-455073" defTabSz="1219170">
              <a:spcBef>
                <a:spcPts val="0"/>
              </a:spcBef>
              <a:spcAft>
                <a:spcPts val="0"/>
              </a:spcAft>
              <a:defRPr/>
            </a:pPr>
            <a:r>
              <a:rPr lang="en-US" altLang="de-DE" sz="1050" kern="0" dirty="0">
                <a:solidFill>
                  <a:prstClr val="black"/>
                </a:solidFill>
              </a:rPr>
              <a:t>-	Improve description of prediction and statistics of existing management data capabilities,</a:t>
            </a:r>
          </a:p>
          <a:p>
            <a:pPr marL="855123" lvl="1" indent="-455073" defTabSz="1219170">
              <a:spcBef>
                <a:spcPts val="0"/>
              </a:spcBef>
              <a:spcAft>
                <a:spcPts val="0"/>
              </a:spcAft>
              <a:defRPr/>
            </a:pPr>
            <a:r>
              <a:rPr lang="en-US" altLang="de-DE" sz="1050" kern="0" dirty="0">
                <a:solidFill>
                  <a:prstClr val="black"/>
                </a:solidFill>
              </a:rPr>
              <a:t>-	Coordination requirement for domain MDAF reporting and user experience capability, </a:t>
            </a:r>
          </a:p>
          <a:p>
            <a:pPr marL="855123" lvl="1" indent="-455073" defTabSz="1219170">
              <a:spcBef>
                <a:spcPts val="0"/>
              </a:spcBef>
              <a:spcAft>
                <a:spcPts val="0"/>
              </a:spcAft>
              <a:defRPr/>
            </a:pPr>
            <a:r>
              <a:rPr lang="en-US" altLang="de-DE" sz="1050" kern="0" dirty="0">
                <a:solidFill>
                  <a:prstClr val="black"/>
                </a:solidFill>
              </a:rPr>
              <a:t>-	Improve requirements for network slice throughput analysis,</a:t>
            </a:r>
          </a:p>
          <a:p>
            <a:pPr marL="855123" lvl="1" indent="-455073" defTabSz="1219170">
              <a:spcBef>
                <a:spcPts val="0"/>
              </a:spcBef>
              <a:spcAft>
                <a:spcPts val="0"/>
              </a:spcAft>
              <a:defRPr/>
            </a:pPr>
            <a:r>
              <a:rPr lang="en-US" altLang="de-DE" sz="1050" kern="0" dirty="0">
                <a:solidFill>
                  <a:prstClr val="black"/>
                </a:solidFill>
              </a:rPr>
              <a:t>-	Improve definition and requirements of network slice traffic prediction,</a:t>
            </a:r>
          </a:p>
          <a:p>
            <a:pPr marL="855123" lvl="1" indent="-455073" defTabSz="1219170">
              <a:spcBef>
                <a:spcPts val="0"/>
              </a:spcBef>
              <a:spcAft>
                <a:spcPts val="0"/>
              </a:spcAft>
              <a:defRPr/>
            </a:pPr>
            <a:r>
              <a:rPr lang="en-US" altLang="de-DE" sz="1050" kern="0" dirty="0">
                <a:solidFill>
                  <a:prstClr val="black"/>
                </a:solidFill>
              </a:rPr>
              <a:t>-	Revision of energy saving analysis use case and PNF Energy consumption measurement,</a:t>
            </a:r>
          </a:p>
          <a:p>
            <a:pPr marL="855123" lvl="1" indent="-455073" defTabSz="1219170">
              <a:spcBef>
                <a:spcPts val="0"/>
              </a:spcBef>
              <a:spcAft>
                <a:spcPts val="0"/>
              </a:spcAft>
              <a:defRPr/>
            </a:pPr>
            <a:r>
              <a:rPr lang="en-US" altLang="de-DE" sz="1050" kern="0" dirty="0">
                <a:solidFill>
                  <a:prstClr val="black"/>
                </a:solidFill>
              </a:rPr>
              <a:t>-	MDAS-COSLA interworking,</a:t>
            </a:r>
          </a:p>
          <a:p>
            <a:pPr marL="855123" lvl="1" indent="-455073" defTabSz="1219170">
              <a:spcBef>
                <a:spcPts val="0"/>
              </a:spcBef>
              <a:spcAft>
                <a:spcPts val="0"/>
              </a:spcAft>
              <a:defRPr/>
            </a:pPr>
            <a:r>
              <a:rPr lang="en-US" altLang="de-DE" sz="1050" kern="0" dirty="0">
                <a:solidFill>
                  <a:prstClr val="black"/>
                </a:solidFill>
              </a:rPr>
              <a:t>-	Stage 2 and Stage 3 for Predictions and Statistics use cases.</a:t>
            </a:r>
          </a:p>
          <a:p>
            <a:pPr marL="855123" lvl="1" indent="-455073" defTabSz="1219170">
              <a:spcBef>
                <a:spcPts val="0"/>
              </a:spcBef>
              <a:spcAft>
                <a:spcPts val="0"/>
              </a:spcAft>
              <a:defRPr/>
            </a:pPr>
            <a:endParaRPr lang="en-US" altLang="de-DE" sz="1050" kern="0" dirty="0">
              <a:solidFill>
                <a:prstClr val="black"/>
              </a:solidFill>
            </a:endParaRPr>
          </a:p>
          <a:p>
            <a:pPr marL="855123" lvl="1" indent="-455073" defTabSz="1219170">
              <a:spcBef>
                <a:spcPts val="0"/>
              </a:spcBef>
              <a:spcAft>
                <a:spcPts val="0"/>
              </a:spcAft>
              <a:defRPr/>
            </a:pPr>
            <a:r>
              <a:rPr lang="en-US" altLang="de-DE" sz="1050" kern="0" dirty="0">
                <a:solidFill>
                  <a:prstClr val="black"/>
                </a:solidFill>
              </a:rPr>
              <a:t>The discussion led to the approval of the following documents as input to the Draft CR:</a:t>
            </a:r>
          </a:p>
          <a:p>
            <a:pPr marL="855123" lvl="1" indent="-455073" defTabSz="1219170">
              <a:spcBef>
                <a:spcPts val="0"/>
              </a:spcBef>
              <a:spcAft>
                <a:spcPts val="0"/>
              </a:spcAft>
              <a:defRPr/>
            </a:pPr>
            <a:r>
              <a:rPr lang="en-US" altLang="de-DE" sz="1050" kern="0" dirty="0">
                <a:solidFill>
                  <a:prstClr val="black"/>
                </a:solidFill>
              </a:rPr>
              <a:t>-	Clarifications to resolve inconsistency with using the terms “statistics and predictions” into the previously agreed new use case on predictions and statistics,</a:t>
            </a:r>
          </a:p>
          <a:p>
            <a:pPr marL="855123" lvl="1" indent="-455073" defTabSz="1219170">
              <a:spcBef>
                <a:spcPts val="0"/>
              </a:spcBef>
              <a:spcAft>
                <a:spcPts val="0"/>
              </a:spcAft>
              <a:defRPr/>
            </a:pPr>
            <a:r>
              <a:rPr lang="en-US" altLang="de-DE" sz="1050" kern="0" dirty="0">
                <a:solidFill>
                  <a:prstClr val="black"/>
                </a:solidFill>
              </a:rPr>
              <a:t>-	Add coordination requirements for user experience analytics,</a:t>
            </a:r>
          </a:p>
          <a:p>
            <a:pPr marL="855123" lvl="1" indent="-455073" defTabSz="1219170">
              <a:spcBef>
                <a:spcPts val="0"/>
              </a:spcBef>
              <a:spcAft>
                <a:spcPts val="0"/>
              </a:spcAft>
              <a:defRPr/>
            </a:pPr>
            <a:r>
              <a:rPr lang="en-US" altLang="de-DE" sz="1050" kern="0" dirty="0">
                <a:solidFill>
                  <a:prstClr val="black"/>
                </a:solidFill>
              </a:rPr>
              <a:t>-	Add clarifications on the responsibility and coordination between MDAS producers,</a:t>
            </a:r>
          </a:p>
          <a:p>
            <a:pPr marL="855123" lvl="1" indent="-455073" defTabSz="1219170">
              <a:spcBef>
                <a:spcPts val="0"/>
              </a:spcBef>
              <a:spcAft>
                <a:spcPts val="0"/>
              </a:spcAft>
              <a:defRPr/>
            </a:pPr>
            <a:r>
              <a:rPr lang="en-US" altLang="de-DE" sz="1050" kern="0" dirty="0">
                <a:solidFill>
                  <a:prstClr val="black"/>
                </a:solidFill>
              </a:rPr>
              <a:t>-	Add description related to coordination and handling the reporting of fault prediction from domains..</a:t>
            </a:r>
            <a:r>
              <a:rPr lang="en-US" altLang="zh-CN" sz="1000" kern="0" dirty="0">
                <a:solidFill>
                  <a:prstClr val="black"/>
                </a:solidFill>
              </a:rPr>
              <a:t> </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855123" lvl="1" indent="-455073" defTabSz="1219170">
              <a:spcBef>
                <a:spcPts val="0"/>
              </a:spcBef>
              <a:spcAft>
                <a:spcPts val="0"/>
              </a:spcAft>
              <a:defRPr/>
            </a:pPr>
            <a:r>
              <a:rPr lang="en-US" altLang="zh-CN" sz="1050" kern="0" dirty="0">
                <a:solidFill>
                  <a:prstClr val="black"/>
                </a:solidFill>
              </a:rPr>
              <a:t>SA2</a:t>
            </a:r>
          </a:p>
          <a:p>
            <a:pPr marL="455073" indent="-455073" defTabSz="1219170">
              <a:spcBef>
                <a:spcPts val="0"/>
              </a:spcBef>
              <a:spcAft>
                <a:spcPts val="0"/>
              </a:spcAft>
              <a:defRPr/>
            </a:pPr>
            <a:r>
              <a:rPr lang="de-DE" altLang="zh-CN" sz="1200" kern="0" dirty="0">
                <a:solidFill>
                  <a:prstClr val="black"/>
                </a:solidFill>
              </a:rPr>
              <a:t>Next steps:</a:t>
            </a:r>
          </a:p>
          <a:p>
            <a:pPr marL="855123" lvl="1" indent="-455073" defTabSz="1219170">
              <a:spcBef>
                <a:spcPts val="0"/>
              </a:spcBef>
              <a:spcAft>
                <a:spcPts val="0"/>
              </a:spcAft>
              <a:defRPr/>
            </a:pPr>
            <a:r>
              <a:rPr lang="en-US" altLang="zh-CN" sz="1050" kern="0" dirty="0">
                <a:solidFill>
                  <a:prstClr val="black"/>
                </a:solidFill>
              </a:rPr>
              <a:t>Continue progressing the work according to the WID.</a:t>
            </a:r>
          </a:p>
        </p:txBody>
      </p:sp>
    </p:spTree>
    <p:extLst>
      <p:ext uri="{BB962C8B-B14F-4D97-AF65-F5344CB8AC3E}">
        <p14:creationId xmlns:p14="http://schemas.microsoft.com/office/powerpoint/2010/main" val="8671615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7174524" y="360644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SA#98-e:</a:t>
            </a:r>
          </a:p>
          <a:p>
            <a:pPr marL="855123" lvl="1" indent="-455073" defTabSz="1219170">
              <a:spcBef>
                <a:spcPts val="0"/>
              </a:spcBef>
              <a:spcAft>
                <a:spcPts val="0"/>
              </a:spcAft>
              <a:defRPr/>
            </a:pPr>
            <a:r>
              <a:rPr lang="en-US" altLang="de-DE" sz="900" kern="0" dirty="0">
                <a:solidFill>
                  <a:prstClr val="black"/>
                </a:solidFill>
              </a:rPr>
              <a:t>WG decided to have a different solution for Async. Support than </a:t>
            </a:r>
            <a:r>
              <a:rPr lang="en-US" altLang="de-DE" sz="900" kern="0" dirty="0" err="1">
                <a:solidFill>
                  <a:prstClr val="black"/>
                </a:solidFill>
              </a:rPr>
              <a:t>eNETSLICE_PRO</a:t>
            </a:r>
            <a:endParaRPr lang="en-US" altLang="de-DE" sz="90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Last minute Objection was raised on the proposed solution.</a:t>
            </a:r>
            <a:r>
              <a:rPr lang="en-US" altLang="zh-CN" sz="9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spcBef>
                <a:spcPts val="0"/>
              </a:spcBef>
              <a:spcAft>
                <a:spcPts val="600"/>
              </a:spcAft>
              <a:defRPr/>
            </a:pPr>
            <a:r>
              <a:rPr lang="en-US" sz="900" kern="0" dirty="0">
                <a:solidFill>
                  <a:prstClr val="black"/>
                </a:solidFill>
                <a:latin typeface="Calibri"/>
                <a:cs typeface="+mn-cs"/>
              </a:rPr>
              <a:t>None</a:t>
            </a:r>
          </a:p>
          <a:p>
            <a:pPr marL="455073" indent="-455073" defTabSz="1219170">
              <a:spcBef>
                <a:spcPts val="0"/>
              </a:spcBef>
              <a:spcAft>
                <a:spcPts val="0"/>
              </a:spcAft>
              <a:defRPr/>
            </a:pPr>
            <a:r>
              <a:rPr lang="de-DE" sz="1400" kern="0" dirty="0">
                <a:solidFill>
                  <a:prstClr val="black"/>
                </a:solidFill>
                <a:latin typeface="Calibri"/>
              </a:rPr>
              <a:t>Next steps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444642" y="3597730"/>
            <a:ext cx="3729882" cy="25969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SA#98-e:</a:t>
            </a:r>
          </a:p>
          <a:p>
            <a:pPr marL="855123" lvl="1" indent="-455073" defTabSz="1219170">
              <a:spcBef>
                <a:spcPts val="0"/>
              </a:spcBef>
              <a:spcAft>
                <a:spcPts val="0"/>
              </a:spcAft>
              <a:defRPr/>
            </a:pPr>
            <a:r>
              <a:rPr lang="en-US" altLang="de-DE" sz="1000" kern="0" dirty="0">
                <a:solidFill>
                  <a:prstClr val="black"/>
                </a:solidFill>
              </a:rPr>
              <a:t>Core NF (SMSF/LMF/AF/EASDF/NSSAAF/NRF phase1) NRM </a:t>
            </a:r>
            <a:r>
              <a:rPr lang="en-US" altLang="de-DE" sz="1000" kern="0" dirty="0" err="1">
                <a:solidFill>
                  <a:prstClr val="black"/>
                </a:solidFill>
              </a:rPr>
              <a:t>Enchantements</a:t>
            </a:r>
            <a:r>
              <a:rPr lang="en-US" altLang="de-DE" sz="1000" kern="0" dirty="0">
                <a:solidFill>
                  <a:prstClr val="black"/>
                </a:solidFill>
              </a:rPr>
              <a:t> agreed</a:t>
            </a:r>
          </a:p>
          <a:p>
            <a:pPr marL="855123" lvl="1" indent="-455073" defTabSz="1219170">
              <a:spcBef>
                <a:spcPts val="0"/>
              </a:spcBef>
              <a:spcAft>
                <a:spcPts val="0"/>
              </a:spcAft>
              <a:defRPr/>
            </a:pPr>
            <a:r>
              <a:rPr lang="en-US" altLang="de-DE" sz="1000" kern="0" dirty="0">
                <a:solidFill>
                  <a:prstClr val="black"/>
                </a:solidFill>
              </a:rPr>
              <a:t>Vague issues in </a:t>
            </a:r>
            <a:r>
              <a:rPr lang="en-US" altLang="de-DE" sz="1000" kern="0" dirty="0" err="1">
                <a:solidFill>
                  <a:prstClr val="black"/>
                </a:solidFill>
              </a:rPr>
              <a:t>EP_Transport</a:t>
            </a:r>
            <a:r>
              <a:rPr lang="en-US" altLang="de-DE" sz="1000" kern="0" dirty="0">
                <a:solidFill>
                  <a:prstClr val="black"/>
                </a:solidFill>
              </a:rPr>
              <a:t> and connecting subnet with EP_RP discussed, there were more supporting companies, but it was not agreed due to one objection</a:t>
            </a:r>
          </a:p>
          <a:p>
            <a:pPr marL="855123" lvl="1" indent="-455073" defTabSz="1219170">
              <a:spcBef>
                <a:spcPts val="0"/>
              </a:spcBef>
              <a:spcAft>
                <a:spcPts val="0"/>
              </a:spcAft>
              <a:defRPr/>
            </a:pPr>
            <a:r>
              <a:rPr lang="en-US" altLang="de-DE" sz="1000" kern="0" dirty="0">
                <a:solidFill>
                  <a:prstClr val="black"/>
                </a:solidFill>
              </a:rPr>
              <a:t>TS structure proposal for generic NRM Fragment discussed but not agreed</a:t>
            </a:r>
          </a:p>
          <a:p>
            <a:pPr marL="855123" lvl="1" indent="-455073" defTabSz="1219170">
              <a:spcBef>
                <a:spcPts val="0"/>
              </a:spcBef>
              <a:spcAft>
                <a:spcPts val="0"/>
              </a:spcAft>
              <a:defRPr/>
            </a:pP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200" kern="0" dirty="0">
                <a:solidFill>
                  <a:prstClr val="black"/>
                </a:solidFill>
              </a:rPr>
              <a:t>Impacts and dependencies on other WGs:</a:t>
            </a:r>
          </a:p>
          <a:p>
            <a:pPr marL="855123" lvl="1" indent="-455073" defTabSz="1219170">
              <a:spcBef>
                <a:spcPts val="0"/>
              </a:spcBef>
              <a:spcAft>
                <a:spcPts val="0"/>
              </a:spcAft>
              <a:defRPr/>
            </a:pPr>
            <a:r>
              <a:rPr lang="de-DE" sz="1000" kern="0" dirty="0">
                <a:solidFill>
                  <a:prstClr val="black"/>
                </a:solidFill>
              </a:rPr>
              <a:t>Not identified</a:t>
            </a:r>
          </a:p>
          <a:p>
            <a:pPr marL="455073" indent="-455073" defTabSz="1219170">
              <a:spcBef>
                <a:spcPts val="0"/>
              </a:spcBef>
              <a:spcAft>
                <a:spcPts val="0"/>
              </a:spcAft>
              <a:defRPr/>
            </a:pPr>
            <a:r>
              <a:rPr lang="de-DE" sz="1200" kern="0" dirty="0">
                <a:solidFill>
                  <a:prstClr val="black"/>
                </a:solidFill>
              </a:rPr>
              <a:t>Next steps:</a:t>
            </a:r>
          </a:p>
          <a:p>
            <a:pPr marL="855123" lvl="1" indent="-455073" defTabSz="1219170">
              <a:spcBef>
                <a:spcPts val="0"/>
              </a:spcBef>
              <a:spcAft>
                <a:spcPts val="0"/>
              </a:spcAft>
              <a:defRPr/>
            </a:pPr>
            <a:r>
              <a:rPr lang="en-US" sz="1000" kern="0" dirty="0">
                <a:solidFill>
                  <a:prstClr val="black"/>
                </a:solidFill>
              </a:rPr>
              <a:t>Remaining Core NF NRM enhancement and other NRM enhancement</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7656739"/>
              </p:ext>
            </p:extLst>
          </p:nvPr>
        </p:nvGraphicFramePr>
        <p:xfrm>
          <a:off x="297513" y="1033359"/>
          <a:ext cx="9735487" cy="2420974"/>
        </p:xfrm>
        <a:graphic>
          <a:graphicData uri="http://schemas.openxmlformats.org/drawingml/2006/table">
            <a:tbl>
              <a:tblPr firstRow="1" firstCol="1" bandRow="1">
                <a:tableStyleId>{F5AB1C69-6EDB-4FF4-983F-18BD219EF322}</a:tableStyleId>
              </a:tblPr>
              <a:tblGrid>
                <a:gridCol w="658765">
                  <a:extLst>
                    <a:ext uri="{9D8B030D-6E8A-4147-A177-3AD203B41FA5}">
                      <a16:colId xmlns:a16="http://schemas.microsoft.com/office/drawing/2014/main" val="20000"/>
                    </a:ext>
                  </a:extLst>
                </a:gridCol>
                <a:gridCol w="3072948">
                  <a:extLst>
                    <a:ext uri="{9D8B030D-6E8A-4147-A177-3AD203B41FA5}">
                      <a16:colId xmlns:a16="http://schemas.microsoft.com/office/drawing/2014/main" val="20001"/>
                    </a:ext>
                  </a:extLst>
                </a:gridCol>
                <a:gridCol w="1191157">
                  <a:extLst>
                    <a:ext uri="{9D8B030D-6E8A-4147-A177-3AD203B41FA5}">
                      <a16:colId xmlns:a16="http://schemas.microsoft.com/office/drawing/2014/main" val="20002"/>
                    </a:ext>
                  </a:extLst>
                </a:gridCol>
                <a:gridCol w="1021957">
                  <a:extLst>
                    <a:ext uri="{9D8B030D-6E8A-4147-A177-3AD203B41FA5}">
                      <a16:colId xmlns:a16="http://schemas.microsoft.com/office/drawing/2014/main" val="20005"/>
                    </a:ext>
                  </a:extLst>
                </a:gridCol>
                <a:gridCol w="715973">
                  <a:extLst>
                    <a:ext uri="{9D8B030D-6E8A-4147-A177-3AD203B41FA5}">
                      <a16:colId xmlns:a16="http://schemas.microsoft.com/office/drawing/2014/main" val="20006"/>
                    </a:ext>
                  </a:extLst>
                </a:gridCol>
                <a:gridCol w="926592">
                  <a:extLst>
                    <a:ext uri="{9D8B030D-6E8A-4147-A177-3AD203B41FA5}">
                      <a16:colId xmlns:a16="http://schemas.microsoft.com/office/drawing/2014/main" val="2511190918"/>
                    </a:ext>
                  </a:extLst>
                </a:gridCol>
                <a:gridCol w="926592">
                  <a:extLst>
                    <a:ext uri="{9D8B030D-6E8A-4147-A177-3AD203B41FA5}">
                      <a16:colId xmlns:a16="http://schemas.microsoft.com/office/drawing/2014/main" val="20007"/>
                    </a:ext>
                  </a:extLst>
                </a:gridCol>
                <a:gridCol w="1221503">
                  <a:extLst>
                    <a:ext uri="{9D8B030D-6E8A-4147-A177-3AD203B41FA5}">
                      <a16:colId xmlns:a16="http://schemas.microsoft.com/office/drawing/2014/main" val="20008"/>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12781">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451043">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 </a:t>
                      </a:r>
                      <a:r>
                        <a:rPr lang="en-US" altLang="zh-CN" sz="900" b="1" kern="1200" dirty="0">
                          <a:solidFill>
                            <a:srgbClr val="0000FF"/>
                          </a:solidFill>
                          <a:effectLst/>
                          <a:latin typeface="+mn-lt"/>
                          <a:ea typeface="+mn-ea"/>
                          <a:cs typeface="Arial" panose="020B0604020202020204" pitchFamily="34" charset="0"/>
                        </a:rPr>
                        <a:t>SA#104 (Mar 2024)</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609430">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 </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462433">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09091209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00425" y="3597730"/>
            <a:ext cx="3404775" cy="25761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000" kern="0" dirty="0">
                <a:solidFill>
                  <a:prstClr val="black"/>
                </a:solidFill>
              </a:rPr>
              <a:t>The group endorsed discussion paper on way forward for network slice provisioning rules.</a:t>
            </a:r>
            <a:endParaRPr lang="en-US" altLang="zh-CN" sz="9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cs typeface="+mn-cs"/>
              </a:rPr>
              <a:t>No</a:t>
            </a:r>
            <a:r>
              <a:rPr lang="en-US" altLang="zh-CN" sz="1000" kern="0" dirty="0">
                <a:solidFill>
                  <a:prstClr val="black"/>
                </a:solidFill>
                <a:cs typeface="+mn-cs"/>
              </a:rPr>
              <a:t>t</a:t>
            </a:r>
            <a:r>
              <a:rPr lang="en-US" sz="1000" kern="0" dirty="0">
                <a:solidFill>
                  <a:prstClr val="black"/>
                </a:solidFill>
                <a:cs typeface="+mn-cs"/>
              </a:rPr>
              <a:t> identified</a:t>
            </a:r>
            <a:endParaRPr lang="en-US" sz="10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7" name="Content Placeholder 7">
            <a:extLst>
              <a:ext uri="{FF2B5EF4-FFF2-40B4-BE49-F238E27FC236}">
                <a16:creationId xmlns:a16="http://schemas.microsoft.com/office/drawing/2014/main" id="{796C9A3E-336F-4481-8DA3-128F36EFBFAC}"/>
              </a:ext>
            </a:extLst>
          </p:cNvPr>
          <p:cNvSpPr txBox="1">
            <a:spLocks/>
          </p:cNvSpPr>
          <p:nvPr/>
        </p:nvSpPr>
        <p:spPr>
          <a:xfrm>
            <a:off x="9589477" y="360463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rPr>
              <a:t>OAM_MetDep</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855123" lvl="1" indent="-455073" defTabSz="1219170">
              <a:spcBef>
                <a:spcPts val="0"/>
              </a:spcBef>
              <a:spcAft>
                <a:spcPts val="0"/>
              </a:spcAft>
              <a:defRPr/>
            </a:pPr>
            <a:r>
              <a:rPr lang="en-US" altLang="de-DE" sz="1000" kern="0" dirty="0">
                <a:solidFill>
                  <a:prstClr val="black"/>
                </a:solidFill>
              </a:rPr>
              <a:t>Deprecate </a:t>
            </a:r>
            <a:r>
              <a:rPr lang="en-US" altLang="de-DE" sz="1000" kern="0" dirty="0" err="1">
                <a:solidFill>
                  <a:prstClr val="black"/>
                </a:solidFill>
              </a:rPr>
              <a:t>passedById</a:t>
            </a:r>
            <a:r>
              <a:rPr lang="en-US" altLang="de-DE" sz="1000" kern="0" dirty="0">
                <a:solidFill>
                  <a:prstClr val="black"/>
                </a:solidFill>
              </a:rPr>
              <a:t> is agreed.</a:t>
            </a:r>
            <a:r>
              <a:rPr lang="en-US" altLang="zh-CN" sz="900" kern="0" dirty="0">
                <a:solidFill>
                  <a:prstClr val="black"/>
                </a:solidFill>
                <a:cs typeface="+mn-cs"/>
              </a:rPr>
              <a:t> </a:t>
            </a:r>
          </a:p>
          <a:p>
            <a:pPr marL="855123" lvl="1" indent="-455073" defTabSz="1219170">
              <a:spcBef>
                <a:spcPts val="0"/>
              </a:spcBef>
              <a:spcAft>
                <a:spcPts val="0"/>
              </a:spcAft>
              <a:defRPr/>
            </a:pPr>
            <a:r>
              <a:rPr lang="en-US" altLang="zh-CN" sz="900" kern="0" dirty="0">
                <a:solidFill>
                  <a:prstClr val="black"/>
                </a:solidFill>
                <a:cs typeface="+mn-cs"/>
              </a:rPr>
              <a:t>Clarifications for </a:t>
            </a:r>
            <a:r>
              <a:rPr lang="en-US" altLang="zh-CN" sz="900" kern="0" dirty="0" err="1">
                <a:solidFill>
                  <a:prstClr val="black"/>
                </a:solidFill>
                <a:cs typeface="+mn-cs"/>
              </a:rPr>
              <a:t>lifecycleStatus</a:t>
            </a:r>
            <a:r>
              <a:rPr lang="en-US" altLang="zh-CN" sz="900" kern="0" dirty="0">
                <a:solidFill>
                  <a:prstClr val="black"/>
                </a:solidFill>
                <a:cs typeface="+mn-cs"/>
              </a:rPr>
              <a:t> property is agreed. </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000" kern="0" dirty="0">
                <a:solidFill>
                  <a:prstClr val="black"/>
                </a:solidFill>
              </a:rPr>
              <a:t>None</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altLang="de-DE" sz="1000" kern="0" dirty="0">
                <a:solidFill>
                  <a:prstClr val="black"/>
                </a:solidFill>
              </a:rPr>
              <a:t>None.</a:t>
            </a:r>
            <a:endParaRPr lang="en-US" sz="1000" kern="0" dirty="0">
              <a:solidFill>
                <a:prstClr val="black"/>
              </a:solidFill>
              <a:cs typeface="+mn-cs"/>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454646073"/>
              </p:ext>
            </p:extLst>
          </p:nvPr>
        </p:nvGraphicFramePr>
        <p:xfrm>
          <a:off x="102333" y="865051"/>
          <a:ext cx="9813829" cy="2347262"/>
        </p:xfrm>
        <a:graphic>
          <a:graphicData uri="http://schemas.openxmlformats.org/drawingml/2006/table">
            <a:tbl>
              <a:tblPr firstRow="1" firstCol="1" bandRow="1">
                <a:tableStyleId>{F5AB1C69-6EDB-4FF4-983F-18BD219EF322}</a:tableStyleId>
              </a:tblPr>
              <a:tblGrid>
                <a:gridCol w="674769">
                  <a:extLst>
                    <a:ext uri="{9D8B030D-6E8A-4147-A177-3AD203B41FA5}">
                      <a16:colId xmlns:a16="http://schemas.microsoft.com/office/drawing/2014/main" val="20000"/>
                    </a:ext>
                  </a:extLst>
                </a:gridCol>
                <a:gridCol w="3470241">
                  <a:extLst>
                    <a:ext uri="{9D8B030D-6E8A-4147-A177-3AD203B41FA5}">
                      <a16:colId xmlns:a16="http://schemas.microsoft.com/office/drawing/2014/main" val="20001"/>
                    </a:ext>
                  </a:extLst>
                </a:gridCol>
                <a:gridCol w="897453">
                  <a:extLst>
                    <a:ext uri="{9D8B030D-6E8A-4147-A177-3AD203B41FA5}">
                      <a16:colId xmlns:a16="http://schemas.microsoft.com/office/drawing/2014/main" val="20002"/>
                    </a:ext>
                  </a:extLst>
                </a:gridCol>
                <a:gridCol w="1046784">
                  <a:extLst>
                    <a:ext uri="{9D8B030D-6E8A-4147-A177-3AD203B41FA5}">
                      <a16:colId xmlns:a16="http://schemas.microsoft.com/office/drawing/2014/main" val="20005"/>
                    </a:ext>
                  </a:extLst>
                </a:gridCol>
                <a:gridCol w="529334">
                  <a:extLst>
                    <a:ext uri="{9D8B030D-6E8A-4147-A177-3AD203B41FA5}">
                      <a16:colId xmlns:a16="http://schemas.microsoft.com/office/drawing/2014/main" val="20006"/>
                    </a:ext>
                  </a:extLst>
                </a:gridCol>
                <a:gridCol w="790935">
                  <a:extLst>
                    <a:ext uri="{9D8B030D-6E8A-4147-A177-3AD203B41FA5}">
                      <a16:colId xmlns:a16="http://schemas.microsoft.com/office/drawing/2014/main" val="3102338106"/>
                    </a:ext>
                  </a:extLst>
                </a:gridCol>
                <a:gridCol w="790935">
                  <a:extLst>
                    <a:ext uri="{9D8B030D-6E8A-4147-A177-3AD203B41FA5}">
                      <a16:colId xmlns:a16="http://schemas.microsoft.com/office/drawing/2014/main" val="20007"/>
                    </a:ext>
                  </a:extLst>
                </a:gridCol>
                <a:gridCol w="1613378">
                  <a:extLst>
                    <a:ext uri="{9D8B030D-6E8A-4147-A177-3AD203B41FA5}">
                      <a16:colId xmlns:a16="http://schemas.microsoft.com/office/drawing/2014/main" val="20008"/>
                    </a:ext>
                  </a:extLst>
                </a:gridCol>
              </a:tblGrid>
              <a:tr h="285899">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16673">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30004">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57343">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457343">
                <a:tc>
                  <a:txBody>
                    <a:bodyPr/>
                    <a:lstStyle/>
                    <a:p>
                      <a:pPr marL="0" algn="l" defTabSz="1219170" rtl="0" eaLnBrk="1" fontAlgn="t" latinLnBrk="0" hangingPunct="1"/>
                      <a:r>
                        <a:rPr lang="en-US" sz="900" b="0" i="0" u="none" strike="noStrike" kern="1200" dirty="0">
                          <a:solidFill>
                            <a:srgbClr val="000000"/>
                          </a:solidFill>
                          <a:effectLst/>
                          <a:latin typeface="+mn-lt"/>
                          <a:ea typeface="+mn-ea"/>
                          <a:cs typeface="+mn-cs"/>
                        </a:rPr>
                        <a:t>   980029</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Enhancement of Management of Trace/MDT phase 2</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5GMDT_Ph2</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rPr>
                        <a:t>SA#102 (Dec.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a:t>
                      </a:r>
                      <a:endParaRPr lang="zh-CN" alt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00"/>
                          </a:solidFill>
                          <a:effectLst/>
                          <a:latin typeface="+mn-lt"/>
                          <a:ea typeface="+mn-ea"/>
                          <a:cs typeface="+mn-cs"/>
                        </a:rPr>
                        <a:t>SP-221163</a:t>
                      </a:r>
                      <a:endParaRPr lang="zh-CN" alt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00"/>
                          </a:solidFill>
                          <a:effectLst/>
                          <a:latin typeface="+mn-lt"/>
                          <a:ea typeface="+mn-ea"/>
                          <a:cs typeface="+mn-cs"/>
                        </a:rPr>
                        <a:t>Not started</a:t>
                      </a:r>
                      <a:endParaRPr lang="zh-CN" altLang="zh-CN" sz="900" b="0" i="0" u="none" strike="noStrike" kern="1200" dirty="0">
                        <a:solidFill>
                          <a:srgbClr val="000000"/>
                        </a:solidFill>
                        <a:effectLst/>
                        <a:latin typeface="+mn-lt"/>
                        <a:ea typeface="+mn-ea"/>
                        <a:cs typeface="+mn-cs"/>
                      </a:endParaRPr>
                    </a:p>
                    <a:p>
                      <a:pPr marL="0" algn="l" defTabSz="1219170" rtl="0" eaLnBrk="1" fontAlgn="t" latinLnBrk="0" hangingPunct="1">
                        <a:lnSpc>
                          <a:spcPct val="107000"/>
                        </a:lnSpc>
                        <a:spcAft>
                          <a:spcPts val="800"/>
                        </a:spcAft>
                      </a:pPr>
                      <a:endParaRPr lang="en-GB" sz="900" b="0" i="0" u="none" strike="noStrike" kern="1200" dirty="0">
                        <a:solidFill>
                          <a:srgbClr val="000000"/>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4234589300"/>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20" y="3171607"/>
            <a:ext cx="3501080" cy="32468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100" kern="0" dirty="0">
                <a:solidFill>
                  <a:prstClr val="black"/>
                </a:solidFill>
              </a:rPr>
              <a:t>add missing UML diagram for </a:t>
            </a:r>
            <a:r>
              <a:rPr lang="en-US" altLang="zh-CN" sz="1100" kern="0" dirty="0" err="1">
                <a:solidFill>
                  <a:prstClr val="black"/>
                </a:solidFill>
              </a:rPr>
              <a:t>QoE</a:t>
            </a:r>
            <a:r>
              <a:rPr lang="en-US" altLang="zh-CN" sz="1100" kern="0" dirty="0">
                <a:solidFill>
                  <a:prstClr val="black"/>
                </a:solidFill>
              </a:rPr>
              <a:t> Measurement Collection.</a:t>
            </a:r>
          </a:p>
          <a:p>
            <a:pPr marL="855123" lvl="1" indent="-455073" defTabSz="1219170">
              <a:spcBef>
                <a:spcPts val="0"/>
              </a:spcBef>
              <a:spcAft>
                <a:spcPts val="0"/>
              </a:spcAft>
              <a:defRPr/>
            </a:pPr>
            <a:r>
              <a:rPr lang="en-US" altLang="zh-CN" sz="1100" kern="0" dirty="0">
                <a:solidFill>
                  <a:prstClr val="black"/>
                </a:solidFill>
              </a:rPr>
              <a:t>Add MDT Alignment Information and RAN visible </a:t>
            </a:r>
            <a:r>
              <a:rPr lang="en-US" altLang="zh-CN" sz="1100" kern="0" dirty="0" err="1">
                <a:solidFill>
                  <a:prstClr val="black"/>
                </a:solidFill>
              </a:rPr>
              <a:t>QoE</a:t>
            </a:r>
            <a:r>
              <a:rPr lang="en-US" altLang="zh-CN" sz="1100" kern="0" dirty="0">
                <a:solidFill>
                  <a:prstClr val="black"/>
                </a:solidFill>
              </a:rPr>
              <a:t> Metrics to </a:t>
            </a:r>
            <a:r>
              <a:rPr lang="en-US" altLang="zh-CN" sz="1100" kern="0" dirty="0" err="1">
                <a:solidFill>
                  <a:prstClr val="black"/>
                </a:solidFill>
              </a:rPr>
              <a:t>Signalling</a:t>
            </a:r>
            <a:r>
              <a:rPr lang="en-US" altLang="zh-CN" sz="1100" kern="0" dirty="0">
                <a:solidFill>
                  <a:prstClr val="black"/>
                </a:solidFill>
              </a:rPr>
              <a:t> Based Activation</a:t>
            </a:r>
          </a:p>
          <a:p>
            <a:pPr marL="855123" lvl="1" indent="-455073" defTabSz="1219170">
              <a:spcBef>
                <a:spcPts val="0"/>
              </a:spcBef>
              <a:spcAft>
                <a:spcPts val="0"/>
              </a:spcAft>
              <a:defRPr/>
            </a:pPr>
            <a:r>
              <a:rPr lang="en-US" altLang="zh-CN" sz="1100" kern="0" dirty="0">
                <a:solidFill>
                  <a:prstClr val="black"/>
                </a:solidFill>
              </a:rPr>
              <a:t>LS on Approval of </a:t>
            </a:r>
            <a:r>
              <a:rPr lang="en-US" altLang="zh-CN" sz="1100" kern="0" dirty="0" err="1">
                <a:solidFill>
                  <a:prstClr val="black"/>
                </a:solidFill>
              </a:rPr>
              <a:t>eQoE</a:t>
            </a:r>
            <a:r>
              <a:rPr lang="en-US" altLang="zh-CN" sz="1100" kern="0" dirty="0">
                <a:solidFill>
                  <a:prstClr val="black"/>
                </a:solidFill>
              </a:rPr>
              <a:t> CRs for NR</a:t>
            </a:r>
          </a:p>
          <a:p>
            <a:pPr marL="855123" lvl="1" indent="-455073" defTabSz="1219170">
              <a:spcBef>
                <a:spcPts val="0"/>
              </a:spcBef>
              <a:spcAft>
                <a:spcPts val="0"/>
              </a:spcAft>
              <a:defRPr/>
            </a:pPr>
            <a:r>
              <a:rPr lang="en-US" altLang="zh-CN" sz="1100" kern="0" dirty="0">
                <a:solidFill>
                  <a:prstClr val="black"/>
                </a:solidFill>
              </a:rPr>
              <a:t>Reply LS on </a:t>
            </a:r>
            <a:r>
              <a:rPr lang="en-US" altLang="zh-CN" sz="1100" kern="0" dirty="0" err="1">
                <a:solidFill>
                  <a:prstClr val="black"/>
                </a:solidFill>
              </a:rPr>
              <a:t>QoE</a:t>
            </a:r>
            <a:r>
              <a:rPr lang="en-US" altLang="zh-CN" sz="1100" kern="0" dirty="0">
                <a:solidFill>
                  <a:prstClr val="black"/>
                </a:solidFill>
              </a:rPr>
              <a:t> measurements in RRC IDLEINACTIVE states</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100" kern="0" dirty="0">
                <a:solidFill>
                  <a:prstClr val="black"/>
                </a:solidFill>
              </a:rPr>
              <a:t>RAN2,RAN3, SA4</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altLang="zh-CN" sz="1100" kern="0" dirty="0">
                <a:solidFill>
                  <a:prstClr val="black"/>
                </a:solidFill>
              </a:rPr>
              <a:t>None</a:t>
            </a:r>
            <a:endParaRPr lang="en-US"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197013"/>
            <a:ext cx="4431957" cy="29199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de-DE" sz="1100" kern="0" dirty="0">
                <a:solidFill>
                  <a:prstClr val="black"/>
                </a:solidFill>
              </a:rPr>
              <a:t>Sub requirements(3 new) of Role based access control agreed and approved with clarity on Stage 1.</a:t>
            </a:r>
          </a:p>
          <a:p>
            <a:pPr marL="855123" lvl="1" indent="-455073" defTabSz="1219170">
              <a:spcBef>
                <a:spcPts val="0"/>
              </a:spcBef>
              <a:spcAft>
                <a:spcPts val="0"/>
              </a:spcAft>
              <a:defRPr/>
            </a:pPr>
            <a:r>
              <a:rPr lang="en-US" altLang="de-DE" sz="1100" kern="0" dirty="0">
                <a:solidFill>
                  <a:prstClr val="black"/>
                </a:solidFill>
              </a:rPr>
              <a:t>Baseline Draft CR – S5 233137 approved with consolidation of previously approved Input to Draft CRs(S5-227070, S5-233005, S5-233006,S5-233007)</a:t>
            </a:r>
          </a:p>
          <a:p>
            <a:pPr marL="855123" lvl="1" indent="-455073" defTabSz="1219170">
              <a:spcBef>
                <a:spcPts val="0"/>
              </a:spcBef>
              <a:spcAft>
                <a:spcPts val="0"/>
              </a:spcAft>
              <a:defRPr/>
            </a:pP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Not identified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Management Service Access control stage 2 and  stage 3</a:t>
            </a:r>
          </a:p>
          <a:p>
            <a:pPr marL="855123" lvl="1" indent="-455073" defTabSz="1219170">
              <a:spcBef>
                <a:spcPts val="0"/>
              </a:spcBef>
              <a:spcAft>
                <a:spcPts val="0"/>
              </a:spcAft>
              <a:defRPr/>
            </a:pPr>
            <a:r>
              <a:rPr lang="en-US" sz="11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137634" y="3198573"/>
            <a:ext cx="3897846" cy="310062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zh-CN" sz="1100" kern="0" dirty="0">
                <a:solidFill>
                  <a:prstClr val="black"/>
                </a:solidFill>
              </a:rPr>
              <a:t>7 contributions are discussed at this meeting, among which 1 DP and 4 CRs (regarding to new measures and streaming of PMs) were endorsed/agreed. </a:t>
            </a:r>
          </a:p>
          <a:p>
            <a:pPr marL="855123" lvl="1" indent="-455073" defTabSz="1219170">
              <a:spcBef>
                <a:spcPts val="0"/>
              </a:spcBef>
              <a:spcAft>
                <a:spcPts val="0"/>
              </a:spcAft>
              <a:defRPr/>
            </a:pPr>
            <a:r>
              <a:rPr lang="en-US" altLang="zh-CN" sz="1100" kern="0" dirty="0">
                <a:solidFill>
                  <a:prstClr val="black"/>
                </a:solidFill>
              </a:rPr>
              <a:t>In addition, this work item is revised with extending the scope to include measurement data collection to support RAN intelligence.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rPr>
              <a:t>Measurements for RAN depends on the progress in RAN WGs. And some LSs may be involved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611715221"/>
              </p:ext>
            </p:extLst>
          </p:nvPr>
        </p:nvGraphicFramePr>
        <p:xfrm>
          <a:off x="1215189" y="1398741"/>
          <a:ext cx="9955574" cy="4844609"/>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16 - 19 Jan</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17 - 25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22 - 26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Berlin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Germany</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21 - 25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9 - 13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(extension TBD)</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 or 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13 - 17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526780375"/>
              </p:ext>
            </p:extLst>
          </p:nvPr>
        </p:nvGraphicFramePr>
        <p:xfrm>
          <a:off x="237684" y="1084472"/>
          <a:ext cx="9782616" cy="1388366"/>
        </p:xfrm>
        <a:graphic>
          <a:graphicData uri="http://schemas.openxmlformats.org/drawingml/2006/table">
            <a:tbl>
              <a:tblPr firstRow="1" firstCol="1" bandRow="1">
                <a:tableStyleId>{F5AB1C69-6EDB-4FF4-983F-18BD219EF322}</a:tableStyleId>
              </a:tblPr>
              <a:tblGrid>
                <a:gridCol w="671542">
                  <a:extLst>
                    <a:ext uri="{9D8B030D-6E8A-4147-A177-3AD203B41FA5}">
                      <a16:colId xmlns:a16="http://schemas.microsoft.com/office/drawing/2014/main" val="20000"/>
                    </a:ext>
                  </a:extLst>
                </a:gridCol>
                <a:gridCol w="3453642">
                  <a:extLst>
                    <a:ext uri="{9D8B030D-6E8A-4147-A177-3AD203B41FA5}">
                      <a16:colId xmlns:a16="http://schemas.microsoft.com/office/drawing/2014/main" val="20001"/>
                    </a:ext>
                  </a:extLst>
                </a:gridCol>
                <a:gridCol w="893162">
                  <a:extLst>
                    <a:ext uri="{9D8B030D-6E8A-4147-A177-3AD203B41FA5}">
                      <a16:colId xmlns:a16="http://schemas.microsoft.com/office/drawing/2014/main" val="20002"/>
                    </a:ext>
                  </a:extLst>
                </a:gridCol>
                <a:gridCol w="1041776">
                  <a:extLst>
                    <a:ext uri="{9D8B030D-6E8A-4147-A177-3AD203B41FA5}">
                      <a16:colId xmlns:a16="http://schemas.microsoft.com/office/drawing/2014/main" val="20005"/>
                    </a:ext>
                  </a:extLst>
                </a:gridCol>
                <a:gridCol w="767855">
                  <a:extLst>
                    <a:ext uri="{9D8B030D-6E8A-4147-A177-3AD203B41FA5}">
                      <a16:colId xmlns:a16="http://schemas.microsoft.com/office/drawing/2014/main" val="20006"/>
                    </a:ext>
                  </a:extLst>
                </a:gridCol>
                <a:gridCol w="802878">
                  <a:extLst>
                    <a:ext uri="{9D8B030D-6E8A-4147-A177-3AD203B41FA5}">
                      <a16:colId xmlns:a16="http://schemas.microsoft.com/office/drawing/2014/main" val="497328363"/>
                    </a:ext>
                  </a:extLst>
                </a:gridCol>
                <a:gridCol w="802878">
                  <a:extLst>
                    <a:ext uri="{9D8B030D-6E8A-4147-A177-3AD203B41FA5}">
                      <a16:colId xmlns:a16="http://schemas.microsoft.com/office/drawing/2014/main" val="20007"/>
                    </a:ext>
                  </a:extLst>
                </a:gridCol>
                <a:gridCol w="1348883">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ctr"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05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5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b="1" kern="1200" dirty="0">
                          <a:solidFill>
                            <a:srgbClr val="0000FF"/>
                          </a:solidFill>
                          <a:effectLst/>
                          <a:latin typeface="+mn-lt"/>
                          <a:ea typeface="+mn-ea"/>
                          <a:cs typeface="Arial" panose="020B0604020202020204" pitchFamily="34" charset="0"/>
                        </a:rPr>
                        <a:t>-</a:t>
                      </a:r>
                      <a:r>
                        <a:rPr lang="en-US" altLang="zh-CN" sz="1100" b="1" kern="1200" dirty="0">
                          <a:solidFill>
                            <a:srgbClr val="0000FF"/>
                          </a:solidFill>
                          <a:effectLst/>
                          <a:latin typeface="+mn-lt"/>
                          <a:ea typeface="+mn-ea"/>
                          <a:cs typeface="Arial" panose="020B0604020202020204" pitchFamily="34" charset="0"/>
                        </a:rPr>
                        <a:t>&gt;SA#102 (Dec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5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ctr" fontAlgn="t"/>
                      <a:r>
                        <a:rPr lang="en-US" sz="1100" b="0" i="0" u="none" strike="noStrike" dirty="0">
                          <a:solidFill>
                            <a:srgbClr val="000000"/>
                          </a:solidFill>
                          <a:effectLst/>
                          <a:latin typeface="+mn-lt"/>
                        </a:rPr>
                        <a:t>940033</a:t>
                      </a:r>
                    </a:p>
                  </a:txBody>
                  <a:tcPr marL="6350" marR="6350" marT="6350" marB="0"/>
                </a:tc>
                <a:tc>
                  <a:txBody>
                    <a:bodyPr/>
                    <a:lstStyle/>
                    <a:p>
                      <a:pPr algn="l" fontAlgn="t"/>
                      <a:r>
                        <a:rPr lang="en-US" sz="11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100" b="0" i="0" u="none" strike="noStrike" dirty="0" err="1">
                          <a:solidFill>
                            <a:schemeClr val="tx1"/>
                          </a:solidFill>
                          <a:effectLst/>
                          <a:latin typeface="+mn-lt"/>
                        </a:rPr>
                        <a:t>eNETSLICE_PRO</a:t>
                      </a:r>
                      <a:endParaRPr lang="en-US" sz="11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r>
                        <a:rPr lang="fr-FR" altLang="zh-CN" sz="1100" b="0" kern="1200" dirty="0">
                          <a:solidFill>
                            <a:schemeClr val="tx1"/>
                          </a:solidFill>
                          <a:effectLst/>
                          <a:latin typeface="+mn-lt"/>
                          <a:ea typeface="+mn-ea"/>
                          <a:cs typeface="Arial" panose="020B0604020202020204" pitchFamily="34" charset="0"/>
                        </a:rPr>
                        <a:t> -</a:t>
                      </a:r>
                      <a:r>
                        <a:rPr lang="en-US" altLang="zh-CN" sz="1100" b="0" kern="1200" dirty="0">
                          <a:solidFill>
                            <a:schemeClr val="tx1"/>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11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1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100" b="0" i="0" u="none" strike="noStrike" kern="1200" dirty="0">
                          <a:solidFill>
                            <a:srgbClr val="0000FF"/>
                          </a:solidFill>
                          <a:effectLst/>
                          <a:latin typeface="+mn-lt"/>
                          <a:ea typeface="+mn-ea"/>
                          <a:cs typeface="+mn-cs"/>
                        </a:rPr>
                        <a:t>90</a:t>
                      </a:r>
                      <a:r>
                        <a:rPr lang="en-US" altLang="zh-CN" sz="1100" b="0" i="0" u="none" strike="noStrike" kern="1200" dirty="0">
                          <a:solidFill>
                            <a:srgbClr val="0000FF"/>
                          </a:solidFill>
                          <a:effectLst/>
                          <a:latin typeface="+mn-lt"/>
                          <a:ea typeface="+mn-ea"/>
                          <a:cs typeface="+mn-cs"/>
                        </a:rPr>
                        <a:t>%</a:t>
                      </a:r>
                      <a:endParaRPr lang="en-GB" sz="11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20338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One CR agreed</a:t>
            </a:r>
          </a:p>
          <a:p>
            <a:pPr marL="855123" lvl="1" indent="-455073" defTabSz="1219170">
              <a:spcBef>
                <a:spcPts val="0"/>
              </a:spcBef>
              <a:spcAft>
                <a:spcPts val="0"/>
              </a:spcAft>
              <a:defRPr/>
            </a:pPr>
            <a:r>
              <a:rPr lang="en-US" altLang="de-DE" sz="1100" kern="0" dirty="0">
                <a:solidFill>
                  <a:prstClr val="black"/>
                </a:solidFill>
              </a:rPr>
              <a:t>An LS has been sent out to all 3GPP WGs and TSGs to identify their </a:t>
            </a:r>
            <a:r>
              <a:rPr lang="en-US" altLang="de-DE" sz="1100" b="1" dirty="0">
                <a:solidFill>
                  <a:srgbClr val="0000FF"/>
                </a:solidFill>
                <a:ea typeface="+mn-ea"/>
              </a:rPr>
              <a:t>activities</a:t>
            </a:r>
            <a:r>
              <a:rPr lang="en-US" altLang="de-DE" sz="1100" kern="0" dirty="0">
                <a:solidFill>
                  <a:prstClr val="black"/>
                </a:solidFill>
              </a:rPr>
              <a:t> on energy </a:t>
            </a:r>
            <a:r>
              <a:rPr lang="en-US" altLang="de-DE" sz="1100" kern="0" dirty="0" err="1">
                <a:solidFill>
                  <a:prstClr val="black"/>
                </a:solidFill>
              </a:rPr>
              <a:t>effciency</a:t>
            </a: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600" kern="0" dirty="0">
                <a:solidFill>
                  <a:prstClr val="black"/>
                </a:solidFill>
              </a:rPr>
              <a:t>Next steps</a:t>
            </a: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2778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WG agreed on a way forward as part Remain same of a discussion paper</a:t>
            </a:r>
          </a:p>
          <a:p>
            <a:pPr marL="855123" lvl="1" indent="-455073" defTabSz="1219170">
              <a:spcBef>
                <a:spcPts val="0"/>
              </a:spcBef>
              <a:spcAft>
                <a:spcPts val="0"/>
              </a:spcAft>
              <a:defRPr/>
            </a:pPr>
            <a:r>
              <a:rPr lang="en-US" altLang="de-DE" sz="1100" kern="0" dirty="0">
                <a:solidFill>
                  <a:prstClr val="black"/>
                </a:solidFill>
              </a:rPr>
              <a:t>Contribution addressing the async. Support to be submitted for next meeting.</a:t>
            </a:r>
            <a:endParaRPr lang="en-US" altLang="zh-CN" sz="1100" kern="0" dirty="0">
              <a:solidFill>
                <a:prstClr val="black"/>
              </a:solidFill>
              <a:cs typeface="+mn-cs"/>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S5-232887 as a Working agreement (https://www.3gpp.org/delegates-corner/3gpp-working-procedures/tsg-working-agreements).</a:t>
            </a:r>
          </a:p>
          <a:p>
            <a:pPr marL="988459" lvl="1" indent="-378875" defTabSz="1219170">
              <a:defRPr/>
            </a:pPr>
            <a:r>
              <a:rPr lang="en-US" altLang="zh-CN" sz="1200" kern="0" dirty="0">
                <a:solidFill>
                  <a:prstClr val="black"/>
                </a:solidFill>
              </a:rPr>
              <a:t>Update issue description and potential solution of Key Issue# 5.1</a:t>
            </a:r>
          </a:p>
          <a:p>
            <a:pPr marL="988459" lvl="1" indent="-378875" defTabSz="1219170">
              <a:defRPr/>
            </a:pPr>
            <a:r>
              <a:rPr lang="en-US" altLang="zh-CN" sz="1200" kern="0" dirty="0">
                <a:solidFill>
                  <a:prstClr val="black"/>
                </a:solidFill>
              </a:rPr>
              <a:t>Add Key Issue# 5.1b, #5.2 and #5.3.</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SA5#145:</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S5-232888 as a Working agreement (https://www.3gpp.org/delegates-corner/3gpp-working-procedures/tsg-working-agreements).</a:t>
            </a:r>
          </a:p>
          <a:p>
            <a:pPr marL="988459" lvl="1" indent="-378875" defTabSz="1219170">
              <a:defRPr/>
            </a:pPr>
            <a:r>
              <a:rPr lang="en-US" altLang="zh-CN" sz="1200" kern="0" dirty="0">
                <a:solidFill>
                  <a:prstClr val="black"/>
                </a:solidFill>
              </a:rPr>
              <a:t>Add generic methodology for autonomous network levels evaluation</a:t>
            </a:r>
          </a:p>
          <a:p>
            <a:pPr marL="988459" lvl="1" indent="-378875" defTabSz="1219170">
              <a:defRPr/>
            </a:pPr>
            <a:r>
              <a:rPr lang="en-US" altLang="zh-CN" sz="1200" kern="0" dirty="0">
                <a:solidFill>
                  <a:prstClr val="black"/>
                </a:solidFill>
              </a:rPr>
              <a:t>Add KEI for evaluating autonomy capability for radio network optimization</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modeling of evaluation object, add KEI for other use cases that defined in Rel-17.</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277002538"/>
              </p:ext>
            </p:extLst>
          </p:nvPr>
        </p:nvGraphicFramePr>
        <p:xfrm>
          <a:off x="117861" y="915263"/>
          <a:ext cx="9868571" cy="1145681"/>
        </p:xfrm>
        <a:graphic>
          <a:graphicData uri="http://schemas.openxmlformats.org/drawingml/2006/table">
            <a:tbl>
              <a:tblPr firstRow="1" firstCol="1" bandRow="1">
                <a:tableStyleId>{F5AB1C69-6EDB-4FF4-983F-18BD219EF322}</a:tableStyleId>
              </a:tblPr>
              <a:tblGrid>
                <a:gridCol w="678532">
                  <a:extLst>
                    <a:ext uri="{9D8B030D-6E8A-4147-A177-3AD203B41FA5}">
                      <a16:colId xmlns:a16="http://schemas.microsoft.com/office/drawing/2014/main" val="20000"/>
                    </a:ext>
                  </a:extLst>
                </a:gridCol>
                <a:gridCol w="3489598">
                  <a:extLst>
                    <a:ext uri="{9D8B030D-6E8A-4147-A177-3AD203B41FA5}">
                      <a16:colId xmlns:a16="http://schemas.microsoft.com/office/drawing/2014/main" val="20001"/>
                    </a:ext>
                  </a:extLst>
                </a:gridCol>
                <a:gridCol w="902460">
                  <a:extLst>
                    <a:ext uri="{9D8B030D-6E8A-4147-A177-3AD203B41FA5}">
                      <a16:colId xmlns:a16="http://schemas.microsoft.com/office/drawing/2014/main" val="20002"/>
                    </a:ext>
                  </a:extLst>
                </a:gridCol>
                <a:gridCol w="1052623">
                  <a:extLst>
                    <a:ext uri="{9D8B030D-6E8A-4147-A177-3AD203B41FA5}">
                      <a16:colId xmlns:a16="http://schemas.microsoft.com/office/drawing/2014/main" val="20005"/>
                    </a:ext>
                  </a:extLst>
                </a:gridCol>
                <a:gridCol w="532287">
                  <a:extLst>
                    <a:ext uri="{9D8B030D-6E8A-4147-A177-3AD203B41FA5}">
                      <a16:colId xmlns:a16="http://schemas.microsoft.com/office/drawing/2014/main" val="20006"/>
                    </a:ext>
                  </a:extLst>
                </a:gridCol>
                <a:gridCol w="795346">
                  <a:extLst>
                    <a:ext uri="{9D8B030D-6E8A-4147-A177-3AD203B41FA5}">
                      <a16:colId xmlns:a16="http://schemas.microsoft.com/office/drawing/2014/main" val="2339014609"/>
                    </a:ext>
                  </a:extLst>
                </a:gridCol>
                <a:gridCol w="795346">
                  <a:extLst>
                    <a:ext uri="{9D8B030D-6E8A-4147-A177-3AD203B41FA5}">
                      <a16:colId xmlns:a16="http://schemas.microsoft.com/office/drawing/2014/main" val="20007"/>
                    </a:ext>
                  </a:extLst>
                </a:gridCol>
                <a:gridCol w="1622379">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a:t>
                      </a:r>
                      <a:r>
                        <a:rPr lang="en-US" altLang="zh-CN" sz="1000" b="0" kern="1200" dirty="0">
                          <a:solidFill>
                            <a:srgbClr val="0000FF"/>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 with WA</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2023)-&gt; </a:t>
                      </a:r>
                      <a:r>
                        <a:rPr lang="en-US" altLang="zh-CN" sz="1000" b="1" kern="1200" dirty="0">
                          <a:solidFill>
                            <a:srgbClr val="0000FF"/>
                          </a:solidFill>
                          <a:effectLst/>
                          <a:latin typeface="+mn-lt"/>
                          <a:ea typeface="+mn-ea"/>
                          <a:cs typeface="Arial" panose="020B0604020202020204" pitchFamily="34" charset="0"/>
                        </a:rPr>
                        <a:t>SA#102 (Dec.2023)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 with WA</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881423"/>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de-DE" sz="1200" kern="0" dirty="0">
                <a:solidFill>
                  <a:prstClr val="black"/>
                </a:solidFill>
              </a:rPr>
              <a:t>Update/add solutions and conclusions for intent driven approach for RAN energy saving (Issue#4.1), Intent conflicts(Issue#4.2), 5GC related intent expectation(Issue#4.4), Intent Report(Issue#4.5), Monitoring intent fulfilment information(Issue#4.7), Enablers for Intent Fulfilment(Issue#4.8), Enhancement for service support expectation(Issue#5.2) and collaboration with other SDOs (Issue#6.1,6.2 and 6.3)</a:t>
            </a:r>
          </a:p>
          <a:p>
            <a:pPr marL="455073" lvl="1" indent="-455073" defTabSz="1219170">
              <a:spcBef>
                <a:spcPts val="0"/>
              </a:spcBef>
              <a:spcAft>
                <a:spcPts val="0"/>
              </a:spcAft>
              <a:buBlip>
                <a:blip r:embed="rId2"/>
              </a:buBlip>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de-DE" altLang="zh-CN" sz="1200" dirty="0"/>
              <a:t>not identified</a:t>
            </a:r>
            <a:endParaRPr lang="en-US" sz="12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200" kern="0" dirty="0">
                <a:solidFill>
                  <a:prstClr val="black"/>
                </a:solidFill>
              </a:rPr>
              <a:t>Add solution and conclusion for the only remaining Issue for Intent-driven Closed Loop control (Issue#4.6)</a:t>
            </a: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300520" y="2881423"/>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zh-CN" sz="1200" kern="0" dirty="0">
                <a:solidFill>
                  <a:prstClr val="black"/>
                </a:solidFill>
              </a:rPr>
              <a:t>The group agreed how network slicing requirements can be provided through intent expectation.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812947854"/>
              </p:ext>
            </p:extLst>
          </p:nvPr>
        </p:nvGraphicFramePr>
        <p:xfrm>
          <a:off x="256800" y="1048744"/>
          <a:ext cx="9771966" cy="1299034"/>
        </p:xfrm>
        <a:graphic>
          <a:graphicData uri="http://schemas.openxmlformats.org/drawingml/2006/table">
            <a:tbl>
              <a:tblPr firstRow="1" firstCol="1" bandRow="1">
                <a:tableStyleId>{F5AB1C69-6EDB-4FF4-983F-18BD219EF322}</a:tableStyleId>
              </a:tblPr>
              <a:tblGrid>
                <a:gridCol w="671891">
                  <a:extLst>
                    <a:ext uri="{9D8B030D-6E8A-4147-A177-3AD203B41FA5}">
                      <a16:colId xmlns:a16="http://schemas.microsoft.com/office/drawing/2014/main" val="20000"/>
                    </a:ext>
                  </a:extLst>
                </a:gridCol>
                <a:gridCol w="3455438">
                  <a:extLst>
                    <a:ext uri="{9D8B030D-6E8A-4147-A177-3AD203B41FA5}">
                      <a16:colId xmlns:a16="http://schemas.microsoft.com/office/drawing/2014/main" val="20001"/>
                    </a:ext>
                  </a:extLst>
                </a:gridCol>
                <a:gridCol w="893625">
                  <a:extLst>
                    <a:ext uri="{9D8B030D-6E8A-4147-A177-3AD203B41FA5}">
                      <a16:colId xmlns:a16="http://schemas.microsoft.com/office/drawing/2014/main" val="20002"/>
                    </a:ext>
                  </a:extLst>
                </a:gridCol>
                <a:gridCol w="1042319">
                  <a:extLst>
                    <a:ext uri="{9D8B030D-6E8A-4147-A177-3AD203B41FA5}">
                      <a16:colId xmlns:a16="http://schemas.microsoft.com/office/drawing/2014/main" val="20005"/>
                    </a:ext>
                  </a:extLst>
                </a:gridCol>
                <a:gridCol w="527076">
                  <a:extLst>
                    <a:ext uri="{9D8B030D-6E8A-4147-A177-3AD203B41FA5}">
                      <a16:colId xmlns:a16="http://schemas.microsoft.com/office/drawing/2014/main" val="20006"/>
                    </a:ext>
                  </a:extLst>
                </a:gridCol>
                <a:gridCol w="787560">
                  <a:extLst>
                    <a:ext uri="{9D8B030D-6E8A-4147-A177-3AD203B41FA5}">
                      <a16:colId xmlns:a16="http://schemas.microsoft.com/office/drawing/2014/main" val="811818362"/>
                    </a:ext>
                  </a:extLst>
                </a:gridCol>
                <a:gridCol w="787560">
                  <a:extLst>
                    <a:ext uri="{9D8B030D-6E8A-4147-A177-3AD203B41FA5}">
                      <a16:colId xmlns:a16="http://schemas.microsoft.com/office/drawing/2014/main" val="20007"/>
                    </a:ext>
                  </a:extLst>
                </a:gridCol>
                <a:gridCol w="1606497">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100" b="0" i="0" u="none" strike="noStrike" dirty="0">
                          <a:solidFill>
                            <a:srgbClr val="000000"/>
                          </a:solidFill>
                          <a:effectLst/>
                          <a:latin typeface="+mn-lt"/>
                        </a:rPr>
                        <a:t>940046</a:t>
                      </a:r>
                    </a:p>
                  </a:txBody>
                  <a:tcPr marL="6350" marR="6350" marT="6350" marB="0"/>
                </a:tc>
                <a:tc>
                  <a:txBody>
                    <a:bodyPr/>
                    <a:lstStyle/>
                    <a:p>
                      <a:pPr algn="l" fontAlgn="t"/>
                      <a:r>
                        <a:rPr lang="en-US" sz="11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100" b="0" i="0" u="none" strike="noStrike" dirty="0" err="1">
                          <a:solidFill>
                            <a:srgbClr val="000000"/>
                          </a:solidFill>
                          <a:effectLst/>
                          <a:latin typeface="+mn-lt"/>
                        </a:rPr>
                        <a:t>FS_eIDMS_MN</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100" b="0" kern="1200" dirty="0">
                          <a:solidFill>
                            <a:srgbClr val="000000"/>
                          </a:solidFill>
                          <a:effectLst/>
                          <a:latin typeface="+mn-lt"/>
                          <a:ea typeface="宋体" panose="02010600030101010101" pitchFamily="2" charset="-122"/>
                          <a:cs typeface="Arial" panose="020B0604020202020204" pitchFamily="34" charset="0"/>
                        </a:rPr>
                        <a:t>SA#99(Mar 2023)-&gt; </a:t>
                      </a:r>
                      <a:r>
                        <a:rPr lang="fr-FR" sz="1100" b="1" kern="1200" dirty="0">
                          <a:solidFill>
                            <a:srgbClr val="0000FF"/>
                          </a:solidFill>
                          <a:effectLst/>
                          <a:latin typeface="+mn-lt"/>
                          <a:ea typeface="宋体" panose="02010600030101010101" pitchFamily="2" charset="-122"/>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SP-211450</a:t>
                      </a:r>
                      <a:endParaRPr lang="en-GB" altLang="zh-CN" sz="11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98%</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050" kern="0" dirty="0">
                <a:solidFill>
                  <a:prstClr val="black"/>
                </a:solidFill>
              </a:rPr>
              <a:t>Progress since SA#98-e:</a:t>
            </a:r>
            <a:endParaRPr lang="de-DE" altLang="de-DE" sz="105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In SA5#147, the meeting addressed and approved a wide range of topics, including,</a:t>
            </a:r>
          </a:p>
          <a:p>
            <a:pPr marL="855123" lvl="1" indent="-455073" defTabSz="1219170">
              <a:spcBef>
                <a:spcPts val="0"/>
              </a:spcBef>
              <a:spcAft>
                <a:spcPts val="0"/>
              </a:spcAft>
              <a:defRPr/>
            </a:pPr>
            <a:r>
              <a:rPr lang="en-US" altLang="de-DE" sz="900" kern="0" dirty="0">
                <a:solidFill>
                  <a:prstClr val="black"/>
                </a:solidFill>
              </a:rPr>
              <a:t>-	re-structuring the clause 5 to group the use cases according to the operational phases in AI/ML workflow;</a:t>
            </a:r>
          </a:p>
          <a:p>
            <a:pPr marL="855123" lvl="1" indent="-455073" defTabSz="1219170">
              <a:spcBef>
                <a:spcPts val="0"/>
              </a:spcBef>
              <a:spcAft>
                <a:spcPts val="0"/>
              </a:spcAft>
              <a:defRPr/>
            </a:pPr>
            <a:r>
              <a:rPr lang="en-US" altLang="de-DE" sz="900" kern="0" dirty="0">
                <a:solidFill>
                  <a:prstClr val="black"/>
                </a:solidFill>
              </a:rPr>
              <a:t>-	update of the AI/ML management capabilities;</a:t>
            </a:r>
          </a:p>
          <a:p>
            <a:pPr marL="855123" lvl="1" indent="-455073" defTabSz="1219170">
              <a:spcBef>
                <a:spcPts val="0"/>
              </a:spcBef>
              <a:spcAft>
                <a:spcPts val="0"/>
              </a:spcAft>
              <a:defRPr/>
            </a:pPr>
            <a:r>
              <a:rPr lang="en-US" altLang="de-DE" sz="900" kern="0" dirty="0">
                <a:solidFill>
                  <a:prstClr val="black"/>
                </a:solidFill>
              </a:rPr>
              <a:t>-	definitions and terminologies;</a:t>
            </a:r>
          </a:p>
          <a:p>
            <a:pPr marL="855123" lvl="1" indent="-455073" defTabSz="1219170">
              <a:spcBef>
                <a:spcPts val="0"/>
              </a:spcBef>
              <a:spcAft>
                <a:spcPts val="0"/>
              </a:spcAft>
              <a:defRPr/>
            </a:pPr>
            <a:r>
              <a:rPr lang="en-US" altLang="de-DE" sz="900" kern="0" dirty="0">
                <a:solidFill>
                  <a:prstClr val="black"/>
                </a:solidFill>
              </a:rPr>
              <a:t>-	use case and possible solutions on ML entity performance </a:t>
            </a:r>
            <a:r>
              <a:rPr lang="en-US" altLang="de-DE" sz="900" kern="0" dirty="0" err="1">
                <a:solidFill>
                  <a:prstClr val="black"/>
                </a:solidFill>
              </a:rPr>
              <a:t>evoluation</a:t>
            </a:r>
            <a:r>
              <a:rPr lang="en-US" altLang="de-DE" sz="900" kern="0" dirty="0">
                <a:solidFill>
                  <a:prstClr val="black"/>
                </a:solidFill>
              </a:rPr>
              <a:t>;</a:t>
            </a:r>
          </a:p>
          <a:p>
            <a:pPr marL="855123" lvl="1" indent="-455073" defTabSz="1219170">
              <a:spcBef>
                <a:spcPts val="0"/>
              </a:spcBef>
              <a:spcAft>
                <a:spcPts val="0"/>
              </a:spcAft>
              <a:defRPr/>
            </a:pPr>
            <a:r>
              <a:rPr lang="en-US" altLang="de-DE" sz="900" kern="0" dirty="0">
                <a:solidFill>
                  <a:prstClr val="black"/>
                </a:solidFill>
              </a:rPr>
              <a:t>-	use case and possible solutions on AI/ML update </a:t>
            </a:r>
            <a:r>
              <a:rPr lang="en-US" altLang="de-DE" sz="900" kern="0" dirty="0" err="1">
                <a:solidFill>
                  <a:prstClr val="black"/>
                </a:solidFill>
              </a:rPr>
              <a:t>managment</a:t>
            </a:r>
            <a:r>
              <a:rPr lang="en-US" altLang="de-DE" sz="900" kern="0" dirty="0">
                <a:solidFill>
                  <a:prstClr val="black"/>
                </a:solidFill>
              </a:rPr>
              <a:t> and control;</a:t>
            </a:r>
          </a:p>
          <a:p>
            <a:pPr marL="855123" lvl="1" indent="-455073" defTabSz="1219170">
              <a:spcBef>
                <a:spcPts val="0"/>
              </a:spcBef>
              <a:spcAft>
                <a:spcPts val="0"/>
              </a:spcAft>
              <a:defRPr/>
            </a:pPr>
            <a:r>
              <a:rPr lang="en-US" altLang="de-DE" sz="900" kern="0" dirty="0">
                <a:solidFill>
                  <a:prstClr val="black"/>
                </a:solidFill>
              </a:rPr>
              <a:t>-	use case and possible solutions on multiple ML entities testing; </a:t>
            </a:r>
          </a:p>
          <a:p>
            <a:pPr marL="855123" lvl="1" indent="-455073" defTabSz="1219170">
              <a:spcBef>
                <a:spcPts val="0"/>
              </a:spcBef>
              <a:spcAft>
                <a:spcPts val="0"/>
              </a:spcAft>
              <a:defRPr/>
            </a:pPr>
            <a:r>
              <a:rPr lang="en-US" altLang="de-DE" sz="900" kern="0" dirty="0">
                <a:solidFill>
                  <a:prstClr val="black"/>
                </a:solidFill>
              </a:rPr>
              <a:t>-	Use case and possible solution on learning knowledge transfer;</a:t>
            </a:r>
          </a:p>
          <a:p>
            <a:pPr marL="855123" lvl="1" indent="-455073" defTabSz="1219170">
              <a:spcBef>
                <a:spcPts val="0"/>
              </a:spcBef>
              <a:spcAft>
                <a:spcPts val="0"/>
              </a:spcAft>
              <a:defRPr/>
            </a:pPr>
            <a:r>
              <a:rPr lang="en-US" altLang="de-DE" sz="900" kern="0" dirty="0">
                <a:solidFill>
                  <a:prstClr val="black"/>
                </a:solidFill>
              </a:rPr>
              <a:t>-	possible solution for Management Data Correlation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reporting;</a:t>
            </a:r>
          </a:p>
          <a:p>
            <a:pPr marL="855123" lvl="1" indent="-455073" defTabSz="1219170">
              <a:spcBef>
                <a:spcPts val="0"/>
              </a:spcBef>
              <a:spcAft>
                <a:spcPts val="0"/>
              </a:spcAft>
              <a:defRPr/>
            </a:pPr>
            <a:r>
              <a:rPr lang="en-US" altLang="de-DE" sz="900" kern="0" dirty="0">
                <a:solidFill>
                  <a:prstClr val="black"/>
                </a:solidFill>
              </a:rPr>
              <a:t>-	Splitting AI/ML configuration management into two phases (inference and ML training);</a:t>
            </a:r>
          </a:p>
          <a:p>
            <a:pPr marL="855123" lvl="1" indent="-455073" defTabSz="1219170">
              <a:spcBef>
                <a:spcPts val="0"/>
              </a:spcBef>
              <a:spcAft>
                <a:spcPts val="0"/>
              </a:spcAft>
              <a:defRPr/>
            </a:pPr>
            <a:r>
              <a:rPr lang="en-US" altLang="de-DE" sz="900" kern="0" dirty="0">
                <a:solidFill>
                  <a:prstClr val="black"/>
                </a:solidFill>
              </a:rPr>
              <a:t>-	possible solutions for AI/ML trustworthiness, including AIML trustworthiness indicators,  AIML data trustworthiness, AIML training trustworthiness, AIML inference trustworthiness and assessment of AIML  trustworthiness.</a:t>
            </a:r>
          </a:p>
          <a:p>
            <a:pPr marL="855123" lvl="1" indent="-455073" defTabSz="1219170">
              <a:spcBef>
                <a:spcPts val="0"/>
              </a:spcBef>
              <a:spcAft>
                <a:spcPts val="0"/>
              </a:spcAft>
              <a:defRPr/>
            </a:pPr>
            <a:r>
              <a:rPr lang="en-US" altLang="de-DE" sz="900" kern="0" dirty="0">
                <a:solidFill>
                  <a:prstClr val="black"/>
                </a:solidFill>
              </a:rPr>
              <a:t>-	potential solution for coordination between the ML capabilities;</a:t>
            </a:r>
          </a:p>
          <a:p>
            <a:pPr marL="855123" lvl="1" indent="-455073" defTabSz="1219170">
              <a:spcBef>
                <a:spcPts val="0"/>
              </a:spcBef>
              <a:spcAft>
                <a:spcPts val="0"/>
              </a:spcAft>
              <a:defRPr/>
            </a:pPr>
            <a:r>
              <a:rPr lang="en-US" altLang="de-DE" sz="900" kern="0" dirty="0">
                <a:solidFill>
                  <a:prstClr val="black"/>
                </a:solidFill>
              </a:rPr>
              <a:t>-	AIML capabilities deployment scenarios;</a:t>
            </a:r>
          </a:p>
          <a:p>
            <a:pPr marL="855123" lvl="1" indent="-455073" defTabSz="1219170">
              <a:spcBef>
                <a:spcPts val="0"/>
              </a:spcBef>
              <a:spcAft>
                <a:spcPts val="0"/>
              </a:spcAft>
              <a:defRPr/>
            </a:pPr>
            <a:r>
              <a:rPr lang="en-US" altLang="de-DE" sz="900" kern="0" dirty="0">
                <a:solidFill>
                  <a:prstClr val="black"/>
                </a:solidFill>
              </a:rPr>
              <a:t>-	general conclusions and recommendations.</a:t>
            </a:r>
          </a:p>
          <a:p>
            <a:pPr marL="400050" lvl="1" indent="0" defTabSz="1219170">
              <a:spcBef>
                <a:spcPts val="0"/>
              </a:spcBef>
              <a:spcAft>
                <a:spcPts val="0"/>
              </a:spcAft>
              <a:buNone/>
              <a:defRPr/>
            </a:pPr>
            <a:r>
              <a:rPr lang="en-US" altLang="de-DE" sz="900" kern="0" dirty="0">
                <a:solidFill>
                  <a:prstClr val="black"/>
                </a:solidFill>
              </a:rPr>
              <a:t>The topics on extended AI/ML update and extended ML capabilities coordination were not pursued and need more discussions.</a:t>
            </a:r>
          </a:p>
          <a:p>
            <a:pPr marL="455073" indent="-455073" defTabSz="1219170">
              <a:spcBef>
                <a:spcPts val="0"/>
              </a:spcBef>
              <a:spcAft>
                <a:spcPts val="0"/>
              </a:spcAft>
              <a:defRPr/>
            </a:pPr>
            <a:r>
              <a:rPr lang="en-US" altLang="zh-CN" sz="1050" kern="0" dirty="0">
                <a:solidFill>
                  <a:prstClr val="black"/>
                </a:solidFill>
              </a:rPr>
              <a:t>Impacts and dependencies on other WGs:</a:t>
            </a:r>
            <a:endParaRPr lang="de-DE" altLang="zh-CN" sz="1050" kern="0" dirty="0">
              <a:solidFill>
                <a:prstClr val="black"/>
              </a:solidFill>
            </a:endParaRPr>
          </a:p>
          <a:p>
            <a:pPr marL="855123" lvl="1" indent="-455073" defTabSz="1219170">
              <a:spcBef>
                <a:spcPts val="0"/>
              </a:spcBef>
              <a:spcAft>
                <a:spcPts val="0"/>
              </a:spcAft>
              <a:defRPr/>
            </a:pPr>
            <a:r>
              <a:rPr lang="en-US" altLang="zh-CN" sz="9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a:t>
            </a:r>
          </a:p>
          <a:p>
            <a:pPr marL="855123" lvl="1" indent="-455073" defTabSz="1219170">
              <a:spcBef>
                <a:spcPts val="0"/>
              </a:spcBef>
              <a:spcAft>
                <a:spcPts val="0"/>
              </a:spcAft>
              <a:defRPr/>
            </a:pPr>
            <a:r>
              <a:rPr lang="en-US" altLang="zh-CN" sz="900" kern="0" dirty="0">
                <a:solidFill>
                  <a:prstClr val="black"/>
                </a:solidFill>
              </a:rPr>
              <a:t>Wrap up the study in SA5#148e</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177070" y="2810816"/>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781034" lvl="1" indent="-171450" defTabSz="1219170">
              <a:spcBef>
                <a:spcPts val="0"/>
              </a:spcBef>
              <a:spcAft>
                <a:spcPts val="600"/>
              </a:spcAft>
              <a:defRPr/>
            </a:pPr>
            <a:r>
              <a:rPr lang="en-US" altLang="zh-CN" sz="1200" kern="0" dirty="0">
                <a:solidFill>
                  <a:prstClr val="black"/>
                </a:solidFill>
              </a:rPr>
              <a:t>10 </a:t>
            </a:r>
            <a:r>
              <a:rPr lang="en-US" altLang="zh-CN" sz="1200" kern="0" dirty="0" err="1">
                <a:solidFill>
                  <a:prstClr val="black"/>
                </a:solidFill>
              </a:rPr>
              <a:t>pCRs</a:t>
            </a:r>
            <a:r>
              <a:rPr lang="en-US" altLang="zh-CN" sz="1200" kern="0" dirty="0">
                <a:solidFill>
                  <a:prstClr val="black"/>
                </a:solidFill>
              </a:rPr>
              <a:t> were approved.</a:t>
            </a:r>
          </a:p>
          <a:p>
            <a:pPr marL="781034" lvl="1" indent="-171450" defTabSz="1219170">
              <a:spcBef>
                <a:spcPts val="0"/>
              </a:spcBef>
              <a:spcAft>
                <a:spcPts val="600"/>
              </a:spcAft>
              <a:defRPr/>
            </a:pPr>
            <a:r>
              <a:rPr lang="en-US" altLang="zh-CN" sz="1200" kern="0" dirty="0">
                <a:solidFill>
                  <a:prstClr val="black"/>
                </a:solidFill>
              </a:rPr>
              <a:t>1 SID revision was endorsed</a:t>
            </a:r>
          </a:p>
          <a:p>
            <a:pPr marL="781034" lvl="1" indent="-171450" defTabSz="1219170">
              <a:spcBef>
                <a:spcPts val="0"/>
              </a:spcBef>
              <a:spcAft>
                <a:spcPts val="600"/>
              </a:spcAft>
              <a:defRPr/>
            </a:pPr>
            <a:r>
              <a:rPr lang="en-US" altLang="zh-CN" sz="1200" kern="0" dirty="0">
                <a:solidFill>
                  <a:prstClr val="black"/>
                </a:solidFill>
              </a:rPr>
              <a:t>S5-232633 endorsed (Presentation of Specification/Report to TSG: TR28.864, Version 0.6.0)</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781034" lvl="1" indent="-171450" defTabSz="1219170">
              <a:spcBef>
                <a:spcPts val="0"/>
              </a:spcBef>
              <a:spcAft>
                <a:spcPts val="600"/>
              </a:spcAft>
              <a:defRPr/>
            </a:pPr>
            <a:r>
              <a:rPr lang="en-US" sz="1200" kern="0" dirty="0">
                <a:solidFill>
                  <a:prstClr val="black"/>
                </a:solidFill>
              </a:rPr>
              <a:t>minor update of text of TR on description of use cases of KIs and requirements, if necessary</a:t>
            </a:r>
          </a:p>
          <a:p>
            <a:pPr marL="781034" lvl="1" indent="-171450" defTabSz="1219170">
              <a:spcBef>
                <a:spcPts val="0"/>
              </a:spcBef>
              <a:spcAft>
                <a:spcPts val="600"/>
              </a:spcAft>
              <a:defRPr/>
            </a:pPr>
            <a:r>
              <a:rPr lang="en-US" sz="1200" kern="0" dirty="0">
                <a:solidFill>
                  <a:prstClr val="black"/>
                </a:solidFill>
              </a:rPr>
              <a:t>minor editorial updates, if necessary</a:t>
            </a:r>
          </a:p>
          <a:p>
            <a:pPr marL="781034" lvl="1" indent="-171450" defTabSz="1219170">
              <a:spcBef>
                <a:spcPts val="0"/>
              </a:spcBef>
              <a:spcAft>
                <a:spcPts val="600"/>
              </a:spcAft>
              <a:defRPr/>
            </a:pPr>
            <a:r>
              <a:rPr lang="en-US" sz="1200" kern="0" dirty="0">
                <a:solidFill>
                  <a:prstClr val="black"/>
                </a:solidFill>
              </a:rPr>
              <a:t>getting prepared for approval in SA#100</a:t>
            </a:r>
          </a:p>
        </p:txBody>
      </p:sp>
      <p:graphicFrame>
        <p:nvGraphicFramePr>
          <p:cNvPr id="2" name="表格 1"/>
          <p:cNvGraphicFramePr>
            <a:graphicFrameLocks noGrp="1"/>
          </p:cNvGraphicFramePr>
          <p:nvPr>
            <p:extLst>
              <p:ext uri="{D42A27DB-BD31-4B8C-83A1-F6EECF244321}">
                <p14:modId xmlns:p14="http://schemas.microsoft.com/office/powerpoint/2010/main" val="3568711682"/>
              </p:ext>
            </p:extLst>
          </p:nvPr>
        </p:nvGraphicFramePr>
        <p:xfrm>
          <a:off x="196280" y="806374"/>
          <a:ext cx="9832486" cy="1416635"/>
        </p:xfrm>
        <a:graphic>
          <a:graphicData uri="http://schemas.openxmlformats.org/drawingml/2006/table">
            <a:tbl>
              <a:tblPr firstRow="1" firstCol="1" bandRow="1">
                <a:tableStyleId>{F5AB1C69-6EDB-4FF4-983F-18BD219EF322}</a:tableStyleId>
              </a:tblPr>
              <a:tblGrid>
                <a:gridCol w="676051">
                  <a:extLst>
                    <a:ext uri="{9D8B030D-6E8A-4147-A177-3AD203B41FA5}">
                      <a16:colId xmlns:a16="http://schemas.microsoft.com/office/drawing/2014/main" val="20000"/>
                    </a:ext>
                  </a:extLst>
                </a:gridCol>
                <a:gridCol w="3476839">
                  <a:extLst>
                    <a:ext uri="{9D8B030D-6E8A-4147-A177-3AD203B41FA5}">
                      <a16:colId xmlns:a16="http://schemas.microsoft.com/office/drawing/2014/main" val="20001"/>
                    </a:ext>
                  </a:extLst>
                </a:gridCol>
                <a:gridCol w="899160">
                  <a:extLst>
                    <a:ext uri="{9D8B030D-6E8A-4147-A177-3AD203B41FA5}">
                      <a16:colId xmlns:a16="http://schemas.microsoft.com/office/drawing/2014/main" val="20002"/>
                    </a:ext>
                  </a:extLst>
                </a:gridCol>
                <a:gridCol w="1048774">
                  <a:extLst>
                    <a:ext uri="{9D8B030D-6E8A-4147-A177-3AD203B41FA5}">
                      <a16:colId xmlns:a16="http://schemas.microsoft.com/office/drawing/2014/main" val="20005"/>
                    </a:ext>
                  </a:extLst>
                </a:gridCol>
                <a:gridCol w="530340">
                  <a:extLst>
                    <a:ext uri="{9D8B030D-6E8A-4147-A177-3AD203B41FA5}">
                      <a16:colId xmlns:a16="http://schemas.microsoft.com/office/drawing/2014/main" val="20006"/>
                    </a:ext>
                  </a:extLst>
                </a:gridCol>
                <a:gridCol w="792438">
                  <a:extLst>
                    <a:ext uri="{9D8B030D-6E8A-4147-A177-3AD203B41FA5}">
                      <a16:colId xmlns:a16="http://schemas.microsoft.com/office/drawing/2014/main" val="1324243669"/>
                    </a:ext>
                  </a:extLst>
                </a:gridCol>
                <a:gridCol w="792438">
                  <a:extLst>
                    <a:ext uri="{9D8B030D-6E8A-4147-A177-3AD203B41FA5}">
                      <a16:colId xmlns:a16="http://schemas.microsoft.com/office/drawing/2014/main" val="20007"/>
                    </a:ext>
                  </a:extLst>
                </a:gridCol>
                <a:gridCol w="1616446">
                  <a:extLst>
                    <a:ext uri="{9D8B030D-6E8A-4147-A177-3AD203B41FA5}">
                      <a16:colId xmlns:a16="http://schemas.microsoft.com/office/drawing/2014/main" val="20008"/>
                    </a:ext>
                  </a:extLst>
                </a:gridCol>
              </a:tblGrid>
              <a:tr h="10595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2051">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0" kern="1200" dirty="0">
                          <a:solidFill>
                            <a:schemeClr val="tx1"/>
                          </a:solidFill>
                          <a:effectLst/>
                          <a:latin typeface="+mn-lt"/>
                          <a:ea typeface="+mn-ea"/>
                          <a:cs typeface="Arial" panose="020B0604020202020204" pitchFamily="34" charset="0"/>
                        </a:rPr>
                        <a:t>-&gt;</a:t>
                      </a:r>
                      <a:r>
                        <a:rPr lang="fr-FR" altLang="zh-CN" sz="1000" b="1" kern="1200" dirty="0">
                          <a:solidFill>
                            <a:srgbClr val="0000FF"/>
                          </a:solidFill>
                          <a:effectLst/>
                          <a:latin typeface="+mn-lt"/>
                          <a:ea typeface="+mn-ea"/>
                          <a:cs typeface="Arial" panose="020B0604020202020204" pitchFamily="34" charset="0"/>
                        </a:rPr>
                        <a: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89550">
                <a:tc>
                  <a:txBody>
                    <a:bodyPr/>
                    <a:lstStyle/>
                    <a:p>
                      <a:pPr algn="ctr"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5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fr-FR" altLang="zh-CN" sz="1050" b="1" kern="1200" dirty="0">
                          <a:solidFill>
                            <a:srgbClr val="0000FF"/>
                          </a:solidFill>
                          <a:effectLst/>
                          <a:latin typeface="+mn-lt"/>
                          <a:ea typeface="+mn-ea"/>
                          <a:cs typeface="Arial" panose="020B0604020202020204" pitchFamily="34" charset="0"/>
                        </a:rPr>
                        <a:t>-</a:t>
                      </a:r>
                      <a:r>
                        <a:rPr lang="en-US" altLang="zh-CN" sz="1050" b="1" kern="1200" dirty="0">
                          <a:solidFill>
                            <a:srgbClr val="0000FF"/>
                          </a:solidFill>
                          <a:effectLst/>
                          <a:latin typeface="+mn-lt"/>
                          <a:ea typeface="+mn-ea"/>
                          <a:cs typeface="Arial" panose="020B0604020202020204" pitchFamily="34" charset="0"/>
                        </a:rPr>
                        <a:t>&gt;SA#100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2670681"/>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685800" lvl="1" indent="-285750" defTabSz="1219170">
              <a:spcBef>
                <a:spcPts val="0"/>
              </a:spcBef>
              <a:spcAft>
                <a:spcPts val="0"/>
              </a:spcAft>
              <a:defRPr/>
            </a:pPr>
            <a:r>
              <a:rPr lang="en-US" altLang="de-DE" sz="1400" kern="0" dirty="0">
                <a:solidFill>
                  <a:prstClr val="black"/>
                </a:solidFill>
              </a:rPr>
              <a:t>The scope of study, basic definitions and some potential enhancements for fault related analysis are updated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685800" lvl="1" indent="-285750"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685800" lvl="1" indent="-285750" defTabSz="1219170">
              <a:spcBef>
                <a:spcPts val="0"/>
              </a:spcBef>
              <a:spcAft>
                <a:spcPts val="0"/>
              </a:spcAft>
              <a:defRPr/>
            </a:pPr>
            <a:r>
              <a:rPr lang="en-US" altLang="zh-CN" sz="1400" kern="0" dirty="0">
                <a:solidFill>
                  <a:prstClr val="black"/>
                </a:solidFill>
              </a:rPr>
              <a:t>Use cases and new  requirements of fault related analysis and recovery will be discussed.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670681"/>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sz="1400" kern="0" dirty="0">
                <a:solidFill>
                  <a:prstClr val="black"/>
                </a:solidFill>
              </a:rPr>
              <a:t>Study finished in SA5#146.</a:t>
            </a:r>
          </a:p>
        </p:txBody>
      </p:sp>
      <p:graphicFrame>
        <p:nvGraphicFramePr>
          <p:cNvPr id="2" name="表格 1"/>
          <p:cNvGraphicFramePr>
            <a:graphicFrameLocks noGrp="1"/>
          </p:cNvGraphicFramePr>
          <p:nvPr>
            <p:extLst>
              <p:ext uri="{D42A27DB-BD31-4B8C-83A1-F6EECF244321}">
                <p14:modId xmlns:p14="http://schemas.microsoft.com/office/powerpoint/2010/main" val="461574736"/>
              </p:ext>
            </p:extLst>
          </p:nvPr>
        </p:nvGraphicFramePr>
        <p:xfrm>
          <a:off x="164753" y="1252815"/>
          <a:ext cx="9749713" cy="960833"/>
        </p:xfrm>
        <a:graphic>
          <a:graphicData uri="http://schemas.openxmlformats.org/drawingml/2006/table">
            <a:tbl>
              <a:tblPr firstRow="1" firstCol="1" bandRow="1">
                <a:tableStyleId>{F5AB1C69-6EDB-4FF4-983F-18BD219EF322}</a:tableStyleId>
              </a:tblPr>
              <a:tblGrid>
                <a:gridCol w="670359">
                  <a:extLst>
                    <a:ext uri="{9D8B030D-6E8A-4147-A177-3AD203B41FA5}">
                      <a16:colId xmlns:a16="http://schemas.microsoft.com/office/drawing/2014/main" val="20000"/>
                    </a:ext>
                  </a:extLst>
                </a:gridCol>
                <a:gridCol w="3447570">
                  <a:extLst>
                    <a:ext uri="{9D8B030D-6E8A-4147-A177-3AD203B41FA5}">
                      <a16:colId xmlns:a16="http://schemas.microsoft.com/office/drawing/2014/main" val="20001"/>
                    </a:ext>
                  </a:extLst>
                </a:gridCol>
                <a:gridCol w="891591">
                  <a:extLst>
                    <a:ext uri="{9D8B030D-6E8A-4147-A177-3AD203B41FA5}">
                      <a16:colId xmlns:a16="http://schemas.microsoft.com/office/drawing/2014/main" val="20002"/>
                    </a:ext>
                  </a:extLst>
                </a:gridCol>
                <a:gridCol w="1039945">
                  <a:extLst>
                    <a:ext uri="{9D8B030D-6E8A-4147-A177-3AD203B41FA5}">
                      <a16:colId xmlns:a16="http://schemas.microsoft.com/office/drawing/2014/main" val="20005"/>
                    </a:ext>
                  </a:extLst>
                </a:gridCol>
                <a:gridCol w="525876">
                  <a:extLst>
                    <a:ext uri="{9D8B030D-6E8A-4147-A177-3AD203B41FA5}">
                      <a16:colId xmlns:a16="http://schemas.microsoft.com/office/drawing/2014/main" val="20006"/>
                    </a:ext>
                  </a:extLst>
                </a:gridCol>
                <a:gridCol w="785767">
                  <a:extLst>
                    <a:ext uri="{9D8B030D-6E8A-4147-A177-3AD203B41FA5}">
                      <a16:colId xmlns:a16="http://schemas.microsoft.com/office/drawing/2014/main" val="2163327472"/>
                    </a:ext>
                  </a:extLst>
                </a:gridCol>
                <a:gridCol w="785767">
                  <a:extLst>
                    <a:ext uri="{9D8B030D-6E8A-4147-A177-3AD203B41FA5}">
                      <a16:colId xmlns:a16="http://schemas.microsoft.com/office/drawing/2014/main" val="20007"/>
                    </a:ext>
                  </a:extLst>
                </a:gridCol>
                <a:gridCol w="1602838">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SA#100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Jun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10%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632849580"/>
              </p:ext>
            </p:extLst>
          </p:nvPr>
        </p:nvGraphicFramePr>
        <p:xfrm>
          <a:off x="162799" y="698502"/>
          <a:ext cx="9865968" cy="5157506"/>
        </p:xfrm>
        <a:graphic>
          <a:graphicData uri="http://schemas.openxmlformats.org/drawingml/2006/table">
            <a:tbl>
              <a:tblPr firstRow="1" firstCol="1" bandRow="1">
                <a:tableStyleId>{F5AB1C69-6EDB-4FF4-983F-18BD219EF322}</a:tableStyleId>
              </a:tblPr>
              <a:tblGrid>
                <a:gridCol w="678354">
                  <a:extLst>
                    <a:ext uri="{9D8B030D-6E8A-4147-A177-3AD203B41FA5}">
                      <a16:colId xmlns:a16="http://schemas.microsoft.com/office/drawing/2014/main" val="20000"/>
                    </a:ext>
                  </a:extLst>
                </a:gridCol>
                <a:gridCol w="3488676">
                  <a:extLst>
                    <a:ext uri="{9D8B030D-6E8A-4147-A177-3AD203B41FA5}">
                      <a16:colId xmlns:a16="http://schemas.microsoft.com/office/drawing/2014/main" val="20001"/>
                    </a:ext>
                  </a:extLst>
                </a:gridCol>
                <a:gridCol w="902224">
                  <a:extLst>
                    <a:ext uri="{9D8B030D-6E8A-4147-A177-3AD203B41FA5}">
                      <a16:colId xmlns:a16="http://schemas.microsoft.com/office/drawing/2014/main" val="20002"/>
                    </a:ext>
                  </a:extLst>
                </a:gridCol>
                <a:gridCol w="1052344">
                  <a:extLst>
                    <a:ext uri="{9D8B030D-6E8A-4147-A177-3AD203B41FA5}">
                      <a16:colId xmlns:a16="http://schemas.microsoft.com/office/drawing/2014/main" val="20005"/>
                    </a:ext>
                  </a:extLst>
                </a:gridCol>
                <a:gridCol w="532146">
                  <a:extLst>
                    <a:ext uri="{9D8B030D-6E8A-4147-A177-3AD203B41FA5}">
                      <a16:colId xmlns:a16="http://schemas.microsoft.com/office/drawing/2014/main" val="20006"/>
                    </a:ext>
                  </a:extLst>
                </a:gridCol>
                <a:gridCol w="795136">
                  <a:extLst>
                    <a:ext uri="{9D8B030D-6E8A-4147-A177-3AD203B41FA5}">
                      <a16:colId xmlns:a16="http://schemas.microsoft.com/office/drawing/2014/main" val="440287312"/>
                    </a:ext>
                  </a:extLst>
                </a:gridCol>
                <a:gridCol w="830324">
                  <a:extLst>
                    <a:ext uri="{9D8B030D-6E8A-4147-A177-3AD203B41FA5}">
                      <a16:colId xmlns:a16="http://schemas.microsoft.com/office/drawing/2014/main" val="20007"/>
                    </a:ext>
                  </a:extLst>
                </a:gridCol>
                <a:gridCol w="1586764">
                  <a:extLst>
                    <a:ext uri="{9D8B030D-6E8A-4147-A177-3AD203B41FA5}">
                      <a16:colId xmlns:a16="http://schemas.microsoft.com/office/drawing/2014/main" val="20008"/>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0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0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a:t>
                      </a:r>
                    </a:p>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95%</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0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zh-CN" alt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94%</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0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000" b="1" kern="1200" dirty="0">
                          <a:solidFill>
                            <a:srgbClr val="0000FF"/>
                          </a:solidFill>
                          <a:effectLst/>
                          <a:latin typeface="+mn-lt"/>
                          <a:ea typeface="+mn-ea"/>
                          <a:cs typeface="Arial" panose="020B0604020202020204" pitchFamily="34" charset="0"/>
                        </a:rPr>
                        <a:t>-&gt;SA#100 (Jun 2023)</a:t>
                      </a:r>
                      <a:endParaRPr 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920802795"/>
                  </a:ext>
                </a:extLst>
              </a:tr>
            </a:tbl>
          </a:graphicData>
        </a:graphic>
      </p:graphicFrame>
    </p:spTree>
    <p:extLst>
      <p:ext uri="{BB962C8B-B14F-4D97-AF65-F5344CB8AC3E}">
        <p14:creationId xmlns:p14="http://schemas.microsoft.com/office/powerpoint/2010/main" val="210949578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971905914"/>
              </p:ext>
            </p:extLst>
          </p:nvPr>
        </p:nvGraphicFramePr>
        <p:xfrm>
          <a:off x="194694" y="1025150"/>
          <a:ext cx="9838305" cy="1201599"/>
        </p:xfrm>
        <a:graphic>
          <a:graphicData uri="http://schemas.openxmlformats.org/drawingml/2006/table">
            <a:tbl>
              <a:tblPr firstRow="1" firstCol="1" bandRow="1">
                <a:tableStyleId>{F5AB1C69-6EDB-4FF4-983F-18BD219EF322}</a:tableStyleId>
              </a:tblPr>
              <a:tblGrid>
                <a:gridCol w="847679">
                  <a:extLst>
                    <a:ext uri="{9D8B030D-6E8A-4147-A177-3AD203B41FA5}">
                      <a16:colId xmlns:a16="http://schemas.microsoft.com/office/drawing/2014/main" val="20000"/>
                    </a:ext>
                  </a:extLst>
                </a:gridCol>
                <a:gridCol w="3289938">
                  <a:extLst>
                    <a:ext uri="{9D8B030D-6E8A-4147-A177-3AD203B41FA5}">
                      <a16:colId xmlns:a16="http://schemas.microsoft.com/office/drawing/2014/main" val="20001"/>
                    </a:ext>
                  </a:extLst>
                </a:gridCol>
                <a:gridCol w="895854">
                  <a:extLst>
                    <a:ext uri="{9D8B030D-6E8A-4147-A177-3AD203B41FA5}">
                      <a16:colId xmlns:a16="http://schemas.microsoft.com/office/drawing/2014/main" val="20002"/>
                    </a:ext>
                  </a:extLst>
                </a:gridCol>
                <a:gridCol w="1044916">
                  <a:extLst>
                    <a:ext uri="{9D8B030D-6E8A-4147-A177-3AD203B41FA5}">
                      <a16:colId xmlns:a16="http://schemas.microsoft.com/office/drawing/2014/main" val="20005"/>
                    </a:ext>
                  </a:extLst>
                </a:gridCol>
                <a:gridCol w="682755">
                  <a:extLst>
                    <a:ext uri="{9D8B030D-6E8A-4147-A177-3AD203B41FA5}">
                      <a16:colId xmlns:a16="http://schemas.microsoft.com/office/drawing/2014/main" val="20006"/>
                    </a:ext>
                  </a:extLst>
                </a:gridCol>
                <a:gridCol w="831502">
                  <a:extLst>
                    <a:ext uri="{9D8B030D-6E8A-4147-A177-3AD203B41FA5}">
                      <a16:colId xmlns:a16="http://schemas.microsoft.com/office/drawing/2014/main" val="2011877165"/>
                    </a:ext>
                  </a:extLst>
                </a:gridCol>
                <a:gridCol w="831502">
                  <a:extLst>
                    <a:ext uri="{9D8B030D-6E8A-4147-A177-3AD203B41FA5}">
                      <a16:colId xmlns:a16="http://schemas.microsoft.com/office/drawing/2014/main" val="20007"/>
                    </a:ext>
                  </a:extLst>
                </a:gridCol>
                <a:gridCol w="1414159">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4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50" b="0" i="0" u="none" strike="noStrike" dirty="0">
                          <a:solidFill>
                            <a:srgbClr val="000000"/>
                          </a:solidFill>
                          <a:effectLst/>
                          <a:latin typeface="+mn-lt"/>
                        </a:rPr>
                        <a:t>950027</a:t>
                      </a:r>
                    </a:p>
                  </a:txBody>
                  <a:tcPr marL="6350" marR="6350" marT="6350" marB="0"/>
                </a:tc>
                <a:tc>
                  <a:txBody>
                    <a:bodyPr/>
                    <a:lstStyle/>
                    <a:p>
                      <a:pPr algn="l" fontAlgn="t"/>
                      <a:r>
                        <a:rPr lang="en-US" sz="105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50" b="0" i="0" u="none" strike="noStrike" dirty="0" err="1">
                          <a:solidFill>
                            <a:srgbClr val="000000"/>
                          </a:solidFill>
                          <a:effectLst/>
                          <a:latin typeface="+mn-lt"/>
                        </a:rPr>
                        <a:t>FS_eSBMAe</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00"/>
                          </a:solidFill>
                          <a:effectLst/>
                          <a:latin typeface="+mn-lt"/>
                          <a:ea typeface="+mn-ea"/>
                          <a:cs typeface="+mn-cs"/>
                        </a:rPr>
                        <a:t>SP-220145</a:t>
                      </a:r>
                      <a:endParaRPr lang="en-GB" altLang="zh-CN"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5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50" kern="1200" dirty="0">
                        <a:solidFill>
                          <a:srgbClr val="0000FF"/>
                        </a:solidFill>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59191" y="3057533"/>
            <a:ext cx="5353166" cy="2698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 </a:t>
            </a:r>
            <a:r>
              <a:rPr lang="en-US" altLang="de-DE" sz="1400" kern="0" dirty="0">
                <a:solidFill>
                  <a:prstClr val="black"/>
                </a:solidFill>
              </a:rPr>
              <a:t>the following topics are agreed.</a:t>
            </a:r>
          </a:p>
          <a:p>
            <a:pPr marL="855123" lvl="1" indent="-455073" defTabSz="1219170">
              <a:spcBef>
                <a:spcPts val="0"/>
              </a:spcBef>
              <a:spcAft>
                <a:spcPts val="0"/>
              </a:spcAft>
              <a:defRPr/>
            </a:pPr>
            <a:r>
              <a:rPr lang="en-US" altLang="de-DE" sz="1400" kern="0" dirty="0">
                <a:solidFill>
                  <a:prstClr val="black"/>
                </a:solidFill>
              </a:rPr>
              <a:t>Add an example for management function deployment scenarios</a:t>
            </a:r>
          </a:p>
          <a:p>
            <a:pPr marL="855123" lvl="1" indent="-455073" defTabSz="1219170">
              <a:spcBef>
                <a:spcPts val="0"/>
              </a:spcBef>
              <a:spcAft>
                <a:spcPts val="0"/>
              </a:spcAft>
              <a:defRPr/>
            </a:pPr>
            <a:r>
              <a:rPr lang="en-US" altLang="de-DE" sz="1400" kern="0" dirty="0">
                <a:solidFill>
                  <a:prstClr val="black"/>
                </a:solidFill>
              </a:rPr>
              <a:t>Add issue about extending TS 32.300 to support SBMA.</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de-DE" sz="1400" kern="0" dirty="0">
                <a:solidFill>
                  <a:prstClr val="black"/>
                </a:solidFill>
              </a:rPr>
              <a:t>Finalize the TR and provide conclusions for the listed issues</a:t>
            </a:r>
            <a:r>
              <a:rPr lang="en-US" altLang="zh-CN" sz="1400" kern="0" dirty="0">
                <a:solidFill>
                  <a:prstClr val="black"/>
                </a:solidFill>
              </a:rPr>
              <a:t>.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855123" lvl="1" indent="-455073" defTabSz="1219170">
              <a:spcBef>
                <a:spcPts val="0"/>
              </a:spcBef>
              <a:spcAft>
                <a:spcPts val="0"/>
              </a:spcAft>
              <a:defRPr/>
            </a:pPr>
            <a:r>
              <a:rPr lang="en-US" altLang="de-DE" sz="1400" kern="0" dirty="0">
                <a:solidFill>
                  <a:prstClr val="black"/>
                </a:solidFill>
              </a:rPr>
              <a:t>A solution for the HTTP error response format was added. In addition, a new key issue and solution for advertising communication options and a new key issue for multiple MOI updates was agreed. Another new key issue on logging was added as well.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86844219"/>
              </p:ext>
            </p:extLst>
          </p:nvPr>
        </p:nvGraphicFramePr>
        <p:xfrm>
          <a:off x="186381" y="943566"/>
          <a:ext cx="9829686" cy="1201599"/>
        </p:xfrm>
        <a:graphic>
          <a:graphicData uri="http://schemas.openxmlformats.org/drawingml/2006/table">
            <a:tbl>
              <a:tblPr firstRow="1" firstCol="1" bandRow="1">
                <a:tableStyleId>{F5AB1C69-6EDB-4FF4-983F-18BD219EF322}</a:tableStyleId>
              </a:tblPr>
              <a:tblGrid>
                <a:gridCol w="828004">
                  <a:extLst>
                    <a:ext uri="{9D8B030D-6E8A-4147-A177-3AD203B41FA5}">
                      <a16:colId xmlns:a16="http://schemas.microsoft.com/office/drawing/2014/main" val="20000"/>
                    </a:ext>
                  </a:extLst>
                </a:gridCol>
                <a:gridCol w="3305988">
                  <a:extLst>
                    <a:ext uri="{9D8B030D-6E8A-4147-A177-3AD203B41FA5}">
                      <a16:colId xmlns:a16="http://schemas.microsoft.com/office/drawing/2014/main" val="20001"/>
                    </a:ext>
                  </a:extLst>
                </a:gridCol>
                <a:gridCol w="895070">
                  <a:extLst>
                    <a:ext uri="{9D8B030D-6E8A-4147-A177-3AD203B41FA5}">
                      <a16:colId xmlns:a16="http://schemas.microsoft.com/office/drawing/2014/main" val="20002"/>
                    </a:ext>
                  </a:extLst>
                </a:gridCol>
                <a:gridCol w="1044000">
                  <a:extLst>
                    <a:ext uri="{9D8B030D-6E8A-4147-A177-3AD203B41FA5}">
                      <a16:colId xmlns:a16="http://schemas.microsoft.com/office/drawing/2014/main" val="20005"/>
                    </a:ext>
                  </a:extLst>
                </a:gridCol>
                <a:gridCol w="693988">
                  <a:extLst>
                    <a:ext uri="{9D8B030D-6E8A-4147-A177-3AD203B41FA5}">
                      <a16:colId xmlns:a16="http://schemas.microsoft.com/office/drawing/2014/main" val="20006"/>
                    </a:ext>
                  </a:extLst>
                </a:gridCol>
                <a:gridCol w="830774">
                  <a:extLst>
                    <a:ext uri="{9D8B030D-6E8A-4147-A177-3AD203B41FA5}">
                      <a16:colId xmlns:a16="http://schemas.microsoft.com/office/drawing/2014/main" val="3298333164"/>
                    </a:ext>
                  </a:extLst>
                </a:gridCol>
                <a:gridCol w="830774">
                  <a:extLst>
                    <a:ext uri="{9D8B030D-6E8A-4147-A177-3AD203B41FA5}">
                      <a16:colId xmlns:a16="http://schemas.microsoft.com/office/drawing/2014/main" val="20007"/>
                    </a:ext>
                  </a:extLst>
                </a:gridCol>
                <a:gridCol w="1401088">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to add conclusion of key issue #1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a:t>
            </a:r>
            <a:r>
              <a:rPr lang="en-US" altLang="zh-CN" sz="1600" kern="0" dirty="0">
                <a:solidFill>
                  <a:prstClr val="black"/>
                </a:solidFill>
                <a:cs typeface="ＭＳ Ｐゴシック" charset="0"/>
              </a:rPr>
              <a:t>Impacts and dependencies on other WGs:</a:t>
            </a:r>
            <a:endParaRPr lang="de-DE" altLang="zh-CN" sz="1600" kern="0" dirty="0">
              <a:solidFill>
                <a:prstClr val="black"/>
              </a:solidFill>
              <a:cs typeface="ＭＳ Ｐゴシック" charset="0"/>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Continue to work on solutions of performance and configuration management. Add conclusions of left key issues.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agreed to do the editorial and technical changes for approval </a:t>
            </a:r>
            <a:r>
              <a:rPr lang="en-US" altLang="zh-CN" sz="14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428858744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412588256"/>
              </p:ext>
            </p:extLst>
          </p:nvPr>
        </p:nvGraphicFramePr>
        <p:xfrm>
          <a:off x="256801" y="995420"/>
          <a:ext cx="9759267" cy="1819847"/>
        </p:xfrm>
        <a:graphic>
          <a:graphicData uri="http://schemas.openxmlformats.org/drawingml/2006/table">
            <a:tbl>
              <a:tblPr firstRow="1" firstCol="1" bandRow="1">
                <a:tableStyleId>{F5AB1C69-6EDB-4FF4-983F-18BD219EF322}</a:tableStyleId>
              </a:tblPr>
              <a:tblGrid>
                <a:gridCol w="804623">
                  <a:extLst>
                    <a:ext uri="{9D8B030D-6E8A-4147-A177-3AD203B41FA5}">
                      <a16:colId xmlns:a16="http://schemas.microsoft.com/office/drawing/2014/main" val="20000"/>
                    </a:ext>
                  </a:extLst>
                </a:gridCol>
                <a:gridCol w="3323011">
                  <a:extLst>
                    <a:ext uri="{9D8B030D-6E8A-4147-A177-3AD203B41FA5}">
                      <a16:colId xmlns:a16="http://schemas.microsoft.com/office/drawing/2014/main" val="20001"/>
                    </a:ext>
                  </a:extLst>
                </a:gridCol>
                <a:gridCol w="893693">
                  <a:extLst>
                    <a:ext uri="{9D8B030D-6E8A-4147-A177-3AD203B41FA5}">
                      <a16:colId xmlns:a16="http://schemas.microsoft.com/office/drawing/2014/main" val="20002"/>
                    </a:ext>
                  </a:extLst>
                </a:gridCol>
                <a:gridCol w="1061197">
                  <a:extLst>
                    <a:ext uri="{9D8B030D-6E8A-4147-A177-3AD203B41FA5}">
                      <a16:colId xmlns:a16="http://schemas.microsoft.com/office/drawing/2014/main" val="20005"/>
                    </a:ext>
                  </a:extLst>
                </a:gridCol>
                <a:gridCol w="684638">
                  <a:extLst>
                    <a:ext uri="{9D8B030D-6E8A-4147-A177-3AD203B41FA5}">
                      <a16:colId xmlns:a16="http://schemas.microsoft.com/office/drawing/2014/main" val="20006"/>
                    </a:ext>
                  </a:extLst>
                </a:gridCol>
                <a:gridCol w="966521">
                  <a:extLst>
                    <a:ext uri="{9D8B030D-6E8A-4147-A177-3AD203B41FA5}">
                      <a16:colId xmlns:a16="http://schemas.microsoft.com/office/drawing/2014/main" val="2367065505"/>
                    </a:ext>
                  </a:extLst>
                </a:gridCol>
                <a:gridCol w="855784">
                  <a:extLst>
                    <a:ext uri="{9D8B030D-6E8A-4147-A177-3AD203B41FA5}">
                      <a16:colId xmlns:a16="http://schemas.microsoft.com/office/drawing/2014/main" val="20007"/>
                    </a:ext>
                  </a:extLst>
                </a:gridCol>
                <a:gridCol w="1169800">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1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SA#100(Jun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70%</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95%</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1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SA#99(Mar. 2023) -&gt;</a:t>
                      </a:r>
                      <a:r>
                        <a:rPr lang="en-US" altLang="zh-CN" sz="1100" b="1" kern="1200" dirty="0">
                          <a:solidFill>
                            <a:srgbClr val="0000FF"/>
                          </a:solidFill>
                          <a:effectLst/>
                          <a:latin typeface="+mn-lt"/>
                          <a:ea typeface="+mn-ea"/>
                          <a:cs typeface="Arial" panose="020B0604020202020204" pitchFamily="34" charset="0"/>
                        </a:rPr>
                        <a:t>SA#100(Jun 2023)</a:t>
                      </a:r>
                      <a:endParaRPr lang="zh-CN" altLang="zh-CN" sz="1100" b="1" kern="1200" dirty="0">
                        <a:solidFill>
                          <a:srgbClr val="0000FF"/>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94%</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06001" y="3327394"/>
            <a:ext cx="5353166" cy="35306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609584" lvl="1" indent="0" defTabSz="1219170">
              <a:spcBef>
                <a:spcPts val="0"/>
              </a:spcBef>
              <a:spcAft>
                <a:spcPts val="600"/>
              </a:spcAft>
              <a:buNone/>
              <a:defRPr/>
            </a:pPr>
            <a:r>
              <a:rPr lang="en-US" altLang="de-DE" sz="1200" kern="0" dirty="0">
                <a:solidFill>
                  <a:prstClr val="black"/>
                </a:solidFill>
              </a:rPr>
              <a:t>7 </a:t>
            </a:r>
            <a:r>
              <a:rPr lang="en-US" altLang="de-DE" sz="1200" kern="0" dirty="0" err="1">
                <a:solidFill>
                  <a:prstClr val="black"/>
                </a:solidFill>
              </a:rPr>
              <a:t>TDocs</a:t>
            </a:r>
            <a:r>
              <a:rPr lang="en-US" altLang="de-DE" sz="1200" kern="0" dirty="0">
                <a:solidFill>
                  <a:prstClr val="black"/>
                </a:solidFill>
              </a:rPr>
              <a:t> are </a:t>
            </a:r>
            <a:r>
              <a:rPr lang="en-US" altLang="de-DE" sz="1200" kern="0" dirty="0" err="1">
                <a:solidFill>
                  <a:prstClr val="black"/>
                </a:solidFill>
              </a:rPr>
              <a:t>apporved</a:t>
            </a:r>
            <a:r>
              <a:rPr lang="en-US" altLang="de-DE" sz="1200" kern="0" dirty="0">
                <a:solidFill>
                  <a:prstClr val="black"/>
                </a:solidFill>
              </a:rPr>
              <a:t> </a:t>
            </a:r>
          </a:p>
          <a:p>
            <a:pPr marL="988459" lvl="1" indent="-378875" defTabSz="1219170">
              <a:spcBef>
                <a:spcPts val="0"/>
              </a:spcBef>
              <a:spcAft>
                <a:spcPts val="600"/>
              </a:spcAft>
              <a:defRPr/>
            </a:pPr>
            <a:r>
              <a:rPr lang="en-US" altLang="de-DE" sz="1200" kern="0" dirty="0">
                <a:solidFill>
                  <a:prstClr val="black"/>
                </a:solidFill>
              </a:rPr>
              <a:t>Add Use Case for healing of cloud-native VNF</a:t>
            </a:r>
          </a:p>
          <a:p>
            <a:pPr marL="988459" lvl="1" indent="-378875" defTabSz="1219170">
              <a:spcBef>
                <a:spcPts val="0"/>
              </a:spcBef>
              <a:spcAft>
                <a:spcPts val="600"/>
              </a:spcAft>
              <a:defRPr/>
            </a:pPr>
            <a:r>
              <a:rPr lang="en-US" altLang="de-DE" sz="1200" kern="0" dirty="0">
                <a:solidFill>
                  <a:prstClr val="black"/>
                </a:solidFill>
              </a:rPr>
              <a:t>Add some solutions related to the current use cases</a:t>
            </a:r>
          </a:p>
          <a:p>
            <a:pPr marL="988459" lvl="1" indent="-378875" defTabSz="1219170">
              <a:spcBef>
                <a:spcPts val="0"/>
              </a:spcBef>
              <a:spcAft>
                <a:spcPts val="600"/>
              </a:spcAft>
              <a:defRPr/>
            </a:pPr>
            <a:r>
              <a:rPr lang="en-US" altLang="de-DE" sz="1200" kern="0" dirty="0">
                <a:solidFill>
                  <a:prstClr val="black"/>
                </a:solidFill>
              </a:rPr>
              <a:t>Add conclusion and recommendation</a:t>
            </a:r>
          </a:p>
          <a:p>
            <a:pPr marL="455073" lvl="1" indent="-455073" defTabSz="1219170">
              <a:spcBef>
                <a:spcPts val="0"/>
              </a:spcBef>
              <a:spcAft>
                <a:spcPts val="0"/>
              </a:spcAft>
              <a:buBlip>
                <a:blip r:embed="rId2"/>
              </a:buBlip>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Adding editorial changes if needed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73805" y="3327394"/>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spcBef>
                <a:spcPts val="0"/>
              </a:spcBef>
              <a:spcAft>
                <a:spcPts val="600"/>
              </a:spcAft>
              <a:defRPr/>
            </a:pPr>
            <a:r>
              <a:rPr lang="en-US" altLang="zh-CN" sz="1200" kern="0" dirty="0">
                <a:solidFill>
                  <a:prstClr val="black"/>
                </a:solidFill>
              </a:rPr>
              <a:t> 3 </a:t>
            </a:r>
            <a:r>
              <a:rPr lang="en-US" altLang="zh-CN" sz="1200" kern="0" dirty="0" err="1">
                <a:solidFill>
                  <a:prstClr val="black"/>
                </a:solidFill>
              </a:rPr>
              <a:t>pCRs</a:t>
            </a:r>
            <a:r>
              <a:rPr lang="en-US" altLang="zh-CN" sz="1200" kern="0" dirty="0">
                <a:solidFill>
                  <a:prstClr val="black"/>
                </a:solidFill>
              </a:rPr>
              <a:t> to add conclusions of key issue #6, #7 and #8 are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Add conclusions of left key issues.</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316400882"/>
              </p:ext>
            </p:extLst>
          </p:nvPr>
        </p:nvGraphicFramePr>
        <p:xfrm>
          <a:off x="124354" y="800100"/>
          <a:ext cx="9934047" cy="2071425"/>
        </p:xfrm>
        <a:graphic>
          <a:graphicData uri="http://schemas.openxmlformats.org/drawingml/2006/table">
            <a:tbl>
              <a:tblPr firstRow="1" firstCol="1" bandRow="1">
                <a:tableStyleId>{F5AB1C69-6EDB-4FF4-983F-18BD219EF322}</a:tableStyleId>
              </a:tblPr>
              <a:tblGrid>
                <a:gridCol w="822828">
                  <a:extLst>
                    <a:ext uri="{9D8B030D-6E8A-4147-A177-3AD203B41FA5}">
                      <a16:colId xmlns:a16="http://schemas.microsoft.com/office/drawing/2014/main" val="20000"/>
                    </a:ext>
                  </a:extLst>
                </a:gridCol>
                <a:gridCol w="3359300">
                  <a:extLst>
                    <a:ext uri="{9D8B030D-6E8A-4147-A177-3AD203B41FA5}">
                      <a16:colId xmlns:a16="http://schemas.microsoft.com/office/drawing/2014/main" val="20001"/>
                    </a:ext>
                  </a:extLst>
                </a:gridCol>
                <a:gridCol w="905492">
                  <a:extLst>
                    <a:ext uri="{9D8B030D-6E8A-4147-A177-3AD203B41FA5}">
                      <a16:colId xmlns:a16="http://schemas.microsoft.com/office/drawing/2014/main" val="20002"/>
                    </a:ext>
                  </a:extLst>
                </a:gridCol>
                <a:gridCol w="1056158">
                  <a:extLst>
                    <a:ext uri="{9D8B030D-6E8A-4147-A177-3AD203B41FA5}">
                      <a16:colId xmlns:a16="http://schemas.microsoft.com/office/drawing/2014/main" val="20005"/>
                    </a:ext>
                  </a:extLst>
                </a:gridCol>
                <a:gridCol w="716348">
                  <a:extLst>
                    <a:ext uri="{9D8B030D-6E8A-4147-A177-3AD203B41FA5}">
                      <a16:colId xmlns:a16="http://schemas.microsoft.com/office/drawing/2014/main" val="20006"/>
                    </a:ext>
                  </a:extLst>
                </a:gridCol>
                <a:gridCol w="830350">
                  <a:extLst>
                    <a:ext uri="{9D8B030D-6E8A-4147-A177-3AD203B41FA5}">
                      <a16:colId xmlns:a16="http://schemas.microsoft.com/office/drawing/2014/main" val="2978466853"/>
                    </a:ext>
                  </a:extLst>
                </a:gridCol>
                <a:gridCol w="830350">
                  <a:extLst>
                    <a:ext uri="{9D8B030D-6E8A-4147-A177-3AD203B41FA5}">
                      <a16:colId xmlns:a16="http://schemas.microsoft.com/office/drawing/2014/main" val="20007"/>
                    </a:ext>
                  </a:extLst>
                </a:gridCol>
                <a:gridCol w="1413221">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24361">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SA#99 (Mar. 2023)</a:t>
                      </a:r>
                      <a:r>
                        <a:rPr lang="en-US" altLang="zh-CN" sz="1100" b="1" kern="1200" dirty="0">
                          <a:solidFill>
                            <a:srgbClr val="0000FF"/>
                          </a:solidFill>
                          <a:effectLst/>
                          <a:latin typeface="+mn-lt"/>
                          <a:ea typeface="+mn-ea"/>
                          <a:cs typeface="Arial" panose="020B0604020202020204" pitchFamily="34" charset="0"/>
                        </a:rPr>
                        <a:t> -&gt; SA#100 (Jun 2023)</a:t>
                      </a:r>
                    </a:p>
                  </a:txBody>
                  <a:tcPr marL="9525" marR="9525" marT="9525" marB="9525"/>
                </a:tc>
                <a:tc>
                  <a:txBody>
                    <a:bodyPr/>
                    <a:lstStyle/>
                    <a:p>
                      <a:pPr algn="ctr" fontAlgn="t"/>
                      <a:r>
                        <a:rPr lang="en-US" sz="11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88370">
                <a:tc>
                  <a:txBody>
                    <a:bodyPr/>
                    <a:lstStyle/>
                    <a:p>
                      <a:pPr algn="ctr" fontAlgn="t"/>
                      <a:r>
                        <a:rPr lang="en-US" sz="11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Study on Data management phase 2</a:t>
                      </a:r>
                      <a:endParaRPr lang="zh-CN" sz="11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FS_MADCOL_ph2</a:t>
                      </a:r>
                      <a:endParaRPr lang="zh-CN" altLang="en-US" sz="11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SP-220842</a:t>
                      </a:r>
                      <a:endParaRPr lang="zh-CN" altLang="zh-CN" sz="11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45144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400050" lvl="1" indent="0" defTabSz="1219170">
              <a:spcBef>
                <a:spcPts val="0"/>
              </a:spcBef>
              <a:spcAft>
                <a:spcPts val="0"/>
              </a:spcAft>
              <a:buNone/>
              <a:defRPr/>
            </a:pPr>
            <a:r>
              <a:rPr lang="en-US" altLang="zh-CN" sz="1100" dirty="0"/>
              <a:t>Below aspects were proposed and approved.</a:t>
            </a:r>
          </a:p>
          <a:p>
            <a:pPr marL="457200" lvl="1" indent="-228600" defTabSz="1219170">
              <a:defRPr/>
            </a:pPr>
            <a:r>
              <a:rPr lang="en-US" altLang="zh-CN" sz="1100" kern="0" dirty="0">
                <a:solidFill>
                  <a:prstClr val="black"/>
                </a:solidFill>
              </a:rPr>
              <a:t>Potential Solution and conclusion for name containment of Trace job in </a:t>
            </a:r>
            <a:r>
              <a:rPr lang="en-US" altLang="zh-CN" sz="1100" kern="0" dirty="0" err="1">
                <a:solidFill>
                  <a:prstClr val="black"/>
                </a:solidFill>
              </a:rPr>
              <a:t>Signalling</a:t>
            </a:r>
            <a:r>
              <a:rPr lang="en-US" altLang="zh-CN" sz="1100" kern="0" dirty="0">
                <a:solidFill>
                  <a:prstClr val="black"/>
                </a:solidFill>
              </a:rPr>
              <a:t> based trace activation, for reporting of per direction per DRB measurements, for structuring of Trace job IOC</a:t>
            </a:r>
          </a:p>
          <a:p>
            <a:pPr marL="457200" lvl="1" indent="-228600" defTabSz="1219170">
              <a:defRPr/>
            </a:pPr>
            <a:r>
              <a:rPr lang="en-US" altLang="zh-CN" sz="1100" kern="0" dirty="0">
                <a:solidFill>
                  <a:prstClr val="black"/>
                </a:solidFill>
              </a:rPr>
              <a:t>Problem Statement and solution for support of NPN for </a:t>
            </a:r>
            <a:r>
              <a:rPr lang="en-US" altLang="zh-CN" sz="1100" kern="0" dirty="0" err="1">
                <a:solidFill>
                  <a:prstClr val="black"/>
                </a:solidFill>
              </a:rPr>
              <a:t>TraceMDT</a:t>
            </a:r>
            <a:r>
              <a:rPr lang="en-US" altLang="zh-CN" sz="1100" kern="0" dirty="0">
                <a:solidFill>
                  <a:prstClr val="black"/>
                </a:solidFill>
              </a:rPr>
              <a:t>, to support RLF and RCEF reports for NPN</a:t>
            </a:r>
          </a:p>
          <a:p>
            <a:pPr marL="457200" lvl="1" indent="-228600" defTabSz="1219170">
              <a:defRPr/>
            </a:pPr>
            <a:r>
              <a:rPr lang="en-US" altLang="zh-CN" sz="1100" kern="0" dirty="0">
                <a:solidFill>
                  <a:prstClr val="black"/>
                </a:solidFill>
              </a:rPr>
              <a:t>Conclusions and Recommendations</a:t>
            </a: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r>
              <a:rPr lang="en-US" altLang="zh-CN" sz="1100" dirty="0"/>
              <a:t>The remaining part of this study is completely dependent on the RAN3 and RAN3 conclusions on the Trace and MDT topics.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457200" lvl="1" indent="-228600" defTabSz="1219170">
              <a:defRPr/>
            </a:pPr>
            <a:r>
              <a:rPr lang="en-US" altLang="zh-CN" sz="1100" kern="0" dirty="0">
                <a:solidFill>
                  <a:prstClr val="black"/>
                </a:solidFill>
              </a:rPr>
              <a:t>follow the RAN2 an RAN3 recommendations and analyze and document the impacts to SA5 on </a:t>
            </a:r>
            <a:r>
              <a:rPr lang="en-US" altLang="zh-CN" sz="1100" kern="0" dirty="0" err="1">
                <a:solidFill>
                  <a:prstClr val="black"/>
                </a:solidFill>
              </a:rPr>
              <a:t>TraceMDT</a:t>
            </a:r>
            <a:r>
              <a:rPr lang="en-US" altLang="zh-CN" sz="1100" kern="0" dirty="0">
                <a:solidFill>
                  <a:prstClr val="black"/>
                </a:solidFill>
              </a:rPr>
              <a:t> management based on those</a:t>
            </a:r>
            <a:endParaRPr lang="de-DE" altLang="zh-CN"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SA#98-e:</a:t>
            </a:r>
          </a:p>
          <a:p>
            <a:pPr marL="988459" lvl="1" indent="-378875" defTabSz="1219170">
              <a:defRPr/>
            </a:pPr>
            <a:r>
              <a:rPr lang="en-US" altLang="de-DE" sz="1200" kern="0" dirty="0">
                <a:solidFill>
                  <a:prstClr val="black"/>
                </a:solidFill>
              </a:rPr>
              <a:t>7 </a:t>
            </a:r>
            <a:r>
              <a:rPr lang="en-US" altLang="de-DE" sz="1200" kern="0" dirty="0" err="1">
                <a:solidFill>
                  <a:prstClr val="black"/>
                </a:solidFill>
              </a:rPr>
              <a:t>pCRs</a:t>
            </a:r>
            <a:r>
              <a:rPr lang="en-US" altLang="de-DE" sz="1200" kern="0" dirty="0">
                <a:solidFill>
                  <a:prstClr val="black"/>
                </a:solidFill>
              </a:rPr>
              <a:t> approved, add use case, potential requirements and solutions, conclusions and recommendations for IoT NTN.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988459" lvl="1" indent="-378875" defTabSz="1219170">
              <a:defRPr/>
            </a:pPr>
            <a:r>
              <a:rPr lang="en-US" altLang="zh-CN" sz="1200" kern="0" dirty="0">
                <a:solidFill>
                  <a:prstClr val="black"/>
                </a:solidFill>
              </a:rPr>
              <a:t>Key issues for storing and retrieving stored data was added.</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59511011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080150955"/>
              </p:ext>
            </p:extLst>
          </p:nvPr>
        </p:nvGraphicFramePr>
        <p:xfrm>
          <a:off x="1215189" y="1398741"/>
          <a:ext cx="9955574" cy="429175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29 Jan – 2 Feb</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15 - 19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27 - 31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TTA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19 - 23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14 - 18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TSDSI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18 - 22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a:ln>
                            <a:noFill/>
                          </a:ln>
                          <a:solidFill>
                            <a:schemeClr val="tx1"/>
                          </a:solidFill>
                          <a:effectLst/>
                          <a:latin typeface="Arial" panose="020B0604020202020204" pitchFamily="34" charset="0"/>
                          <a:ea typeface="+mn-ea"/>
                          <a:cs typeface="Arial" panose="020B0604020202020204" pitchFamily="34" charset="0"/>
                        </a:rPr>
                        <a:t>.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spTree>
    <p:extLst>
      <p:ext uri="{BB962C8B-B14F-4D97-AF65-F5344CB8AC3E}">
        <p14:creationId xmlns:p14="http://schemas.microsoft.com/office/powerpoint/2010/main" val="69386119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914630840"/>
              </p:ext>
            </p:extLst>
          </p:nvPr>
        </p:nvGraphicFramePr>
        <p:xfrm>
          <a:off x="160750" y="1092046"/>
          <a:ext cx="9876484" cy="4988016"/>
        </p:xfrm>
        <a:graphic>
          <a:graphicData uri="http://schemas.openxmlformats.org/drawingml/2006/table">
            <a:tbl>
              <a:tblPr firstRow="1" firstCol="1" bandRow="1">
                <a:tableStyleId>{F5AB1C69-6EDB-4FF4-983F-18BD219EF322}</a:tableStyleId>
              </a:tblPr>
              <a:tblGrid>
                <a:gridCol w="675091">
                  <a:extLst>
                    <a:ext uri="{9D8B030D-6E8A-4147-A177-3AD203B41FA5}">
                      <a16:colId xmlns:a16="http://schemas.microsoft.com/office/drawing/2014/main" val="20000"/>
                    </a:ext>
                  </a:extLst>
                </a:gridCol>
                <a:gridCol w="2906652">
                  <a:extLst>
                    <a:ext uri="{9D8B030D-6E8A-4147-A177-3AD203B41FA5}">
                      <a16:colId xmlns:a16="http://schemas.microsoft.com/office/drawing/2014/main" val="20001"/>
                    </a:ext>
                  </a:extLst>
                </a:gridCol>
                <a:gridCol w="1093610">
                  <a:extLst>
                    <a:ext uri="{9D8B030D-6E8A-4147-A177-3AD203B41FA5}">
                      <a16:colId xmlns:a16="http://schemas.microsoft.com/office/drawing/2014/main" val="20002"/>
                    </a:ext>
                  </a:extLst>
                </a:gridCol>
                <a:gridCol w="1446590">
                  <a:extLst>
                    <a:ext uri="{9D8B030D-6E8A-4147-A177-3AD203B41FA5}">
                      <a16:colId xmlns:a16="http://schemas.microsoft.com/office/drawing/2014/main" val="20005"/>
                    </a:ext>
                  </a:extLst>
                </a:gridCol>
                <a:gridCol w="657882">
                  <a:extLst>
                    <a:ext uri="{9D8B030D-6E8A-4147-A177-3AD203B41FA5}">
                      <a16:colId xmlns:a16="http://schemas.microsoft.com/office/drawing/2014/main" val="20006"/>
                    </a:ext>
                  </a:extLst>
                </a:gridCol>
                <a:gridCol w="819494">
                  <a:extLst>
                    <a:ext uri="{9D8B030D-6E8A-4147-A177-3AD203B41FA5}">
                      <a16:colId xmlns:a16="http://schemas.microsoft.com/office/drawing/2014/main" val="4104336562"/>
                    </a:ext>
                  </a:extLst>
                </a:gridCol>
                <a:gridCol w="819494">
                  <a:extLst>
                    <a:ext uri="{9D8B030D-6E8A-4147-A177-3AD203B41FA5}">
                      <a16:colId xmlns:a16="http://schemas.microsoft.com/office/drawing/2014/main" val="20007"/>
                    </a:ext>
                  </a:extLst>
                </a:gridCol>
                <a:gridCol w="1457671">
                  <a:extLst>
                    <a:ext uri="{9D8B030D-6E8A-4147-A177-3AD203B41FA5}">
                      <a16:colId xmlns:a16="http://schemas.microsoft.com/office/drawing/2014/main" val="20008"/>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194925950"/>
              </p:ext>
            </p:extLst>
          </p:nvPr>
        </p:nvGraphicFramePr>
        <p:xfrm>
          <a:off x="222421" y="1002611"/>
          <a:ext cx="9819046" cy="2291095"/>
        </p:xfrm>
        <a:graphic>
          <a:graphicData uri="http://schemas.openxmlformats.org/drawingml/2006/table">
            <a:tbl>
              <a:tblPr firstRow="1" firstCol="1" bandRow="1">
                <a:tableStyleId>{F5AB1C69-6EDB-4FF4-983F-18BD219EF322}</a:tableStyleId>
              </a:tblPr>
              <a:tblGrid>
                <a:gridCol w="674145">
                  <a:extLst>
                    <a:ext uri="{9D8B030D-6E8A-4147-A177-3AD203B41FA5}">
                      <a16:colId xmlns:a16="http://schemas.microsoft.com/office/drawing/2014/main" val="20000"/>
                    </a:ext>
                  </a:extLst>
                </a:gridCol>
                <a:gridCol w="3467038">
                  <a:extLst>
                    <a:ext uri="{9D8B030D-6E8A-4147-A177-3AD203B41FA5}">
                      <a16:colId xmlns:a16="http://schemas.microsoft.com/office/drawing/2014/main" val="20001"/>
                    </a:ext>
                  </a:extLst>
                </a:gridCol>
                <a:gridCol w="896627">
                  <a:extLst>
                    <a:ext uri="{9D8B030D-6E8A-4147-A177-3AD203B41FA5}">
                      <a16:colId xmlns:a16="http://schemas.microsoft.com/office/drawing/2014/main" val="20002"/>
                    </a:ext>
                  </a:extLst>
                </a:gridCol>
                <a:gridCol w="1045818">
                  <a:extLst>
                    <a:ext uri="{9D8B030D-6E8A-4147-A177-3AD203B41FA5}">
                      <a16:colId xmlns:a16="http://schemas.microsoft.com/office/drawing/2014/main" val="20005"/>
                    </a:ext>
                  </a:extLst>
                </a:gridCol>
                <a:gridCol w="669472">
                  <a:extLst>
                    <a:ext uri="{9D8B030D-6E8A-4147-A177-3AD203B41FA5}">
                      <a16:colId xmlns:a16="http://schemas.microsoft.com/office/drawing/2014/main" val="20006"/>
                    </a:ext>
                  </a:extLst>
                </a:gridCol>
                <a:gridCol w="804479">
                  <a:extLst>
                    <a:ext uri="{9D8B030D-6E8A-4147-A177-3AD203B41FA5}">
                      <a16:colId xmlns:a16="http://schemas.microsoft.com/office/drawing/2014/main" val="3503595155"/>
                    </a:ext>
                  </a:extLst>
                </a:gridCol>
                <a:gridCol w="804479">
                  <a:extLst>
                    <a:ext uri="{9D8B030D-6E8A-4147-A177-3AD203B41FA5}">
                      <a16:colId xmlns:a16="http://schemas.microsoft.com/office/drawing/2014/main" val="20007"/>
                    </a:ext>
                  </a:extLst>
                </a:gridCol>
                <a:gridCol w="1456988">
                  <a:extLst>
                    <a:ext uri="{9D8B030D-6E8A-4147-A177-3AD203B41FA5}">
                      <a16:colId xmlns:a16="http://schemas.microsoft.com/office/drawing/2014/main" val="20008"/>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 The group agreed to send the TR 28.907 for SA Approval and close the SI.</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The group agreed a new normative WID for NPN phase 2.</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a:t>
            </a:r>
            <a:r>
              <a:rPr lang="de-DE" altLang="de-DE" sz="1200" kern="0" dirty="0" err="1">
                <a:solidFill>
                  <a:prstClr val="black"/>
                </a:solidFill>
                <a:latin typeface="Calibri"/>
              </a:rPr>
              <a:t>since</a:t>
            </a:r>
            <a:r>
              <a:rPr lang="de-DE" altLang="de-DE" sz="1200" kern="0" dirty="0">
                <a:solidFill>
                  <a:prstClr val="black"/>
                </a:solidFill>
                <a:latin typeface="Calibri"/>
              </a:rPr>
              <a:t> SA#98-e:</a:t>
            </a:r>
          </a:p>
          <a:p>
            <a:pPr marL="855123" lvl="1" indent="-455073" defTabSz="1219170">
              <a:spcBef>
                <a:spcPts val="0"/>
              </a:spcBef>
              <a:spcAft>
                <a:spcPts val="0"/>
              </a:spcAft>
              <a:defRPr/>
            </a:pPr>
            <a:r>
              <a:rPr lang="en-US" altLang="zh-CN" sz="900" kern="0" dirty="0">
                <a:solidFill>
                  <a:prstClr val="black"/>
                </a:solidFill>
              </a:rPr>
              <a:t>One </a:t>
            </a:r>
            <a:r>
              <a:rPr lang="en-US" altLang="zh-CN" sz="900" kern="0" dirty="0" err="1">
                <a:solidFill>
                  <a:prstClr val="black"/>
                </a:solidFill>
              </a:rPr>
              <a:t>pCR</a:t>
            </a:r>
            <a:r>
              <a:rPr lang="en-US" altLang="zh-CN" sz="900" kern="0" dirty="0">
                <a:solidFill>
                  <a:prstClr val="black"/>
                </a:solidFill>
              </a:rPr>
              <a:t> approved: 232890 </a:t>
            </a:r>
            <a:r>
              <a:rPr lang="en-US" altLang="zh-CN" sz="900" kern="0" dirty="0" err="1">
                <a:solidFill>
                  <a:prstClr val="black"/>
                </a:solidFill>
              </a:rPr>
              <a:t>pCR</a:t>
            </a:r>
            <a:r>
              <a:rPr lang="en-US" altLang="zh-CN" sz="900" kern="0" dirty="0">
                <a:solidFill>
                  <a:prstClr val="black"/>
                </a:solidFill>
              </a:rPr>
              <a:t> 28.824 Clarify usage of CAPIF-1 and CAPIF-1e</a:t>
            </a:r>
          </a:p>
          <a:p>
            <a:pPr marL="855123" lvl="1" indent="-455073" defTabSz="1219170">
              <a:spcBef>
                <a:spcPts val="0"/>
              </a:spcBef>
              <a:spcAft>
                <a:spcPts val="0"/>
              </a:spcAft>
              <a:defRPr/>
            </a:pPr>
            <a:r>
              <a:rPr lang="en-US" altLang="zh-CN" sz="900" kern="0" dirty="0">
                <a:solidFill>
                  <a:prstClr val="black"/>
                </a:solidFill>
              </a:rPr>
              <a:t>One DP endorsed:232893 SA5 way forward on capability exposure topic</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900" kern="0" dirty="0">
                <a:solidFill>
                  <a:prstClr val="black"/>
                </a:solidFill>
              </a:rPr>
              <a:t>Complete the Conclusion and Recommendation</a:t>
            </a:r>
          </a:p>
          <a:p>
            <a:pPr marL="855123" lvl="1" indent="-455073" defTabSz="1219170">
              <a:spcBef>
                <a:spcPts val="0"/>
              </a:spcBef>
              <a:spcAft>
                <a:spcPts val="0"/>
              </a:spcAft>
              <a:defRPr/>
            </a:pPr>
            <a:r>
              <a:rPr lang="en-US" sz="900" kern="0" dirty="0">
                <a:solidFill>
                  <a:prstClr val="black"/>
                </a:solidFill>
              </a:rPr>
              <a:t>Start work item for NSCE</a:t>
            </a: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389087" y="3601051"/>
            <a:ext cx="5145314"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a:t>
            </a:r>
            <a:r>
              <a:rPr lang="de-DE" altLang="de-DE" sz="1400" kern="0" dirty="0" err="1"/>
              <a:t>since</a:t>
            </a:r>
            <a:r>
              <a:rPr lang="de-DE" altLang="de-DE" sz="1400" kern="0" dirty="0"/>
              <a:t> SA#98-e:</a:t>
            </a:r>
          </a:p>
          <a:p>
            <a:pPr marL="855123" lvl="1" indent="-455073" defTabSz="1219170">
              <a:spcBef>
                <a:spcPts val="0"/>
              </a:spcBef>
              <a:spcAft>
                <a:spcPts val="0"/>
              </a:spcAft>
              <a:defRPr/>
            </a:pPr>
            <a:r>
              <a:rPr lang="en-US" altLang="zh-CN" sz="1000" kern="0" dirty="0"/>
              <a:t>Discontinuing work on objective #2</a:t>
            </a:r>
          </a:p>
          <a:p>
            <a:pPr marL="855123" lvl="1" indent="-455073" defTabSz="1219170">
              <a:spcBef>
                <a:spcPts val="0"/>
              </a:spcBef>
              <a:spcAft>
                <a:spcPts val="0"/>
              </a:spcAft>
              <a:defRPr/>
            </a:pPr>
            <a:r>
              <a:rPr lang="en-US" altLang="zh-CN" sz="1000" kern="0" dirty="0"/>
              <a:t>28.829 – Update 6.1~6.7</a:t>
            </a:r>
          </a:p>
          <a:p>
            <a:pPr marL="855123" lvl="1" indent="-455073" defTabSz="1219170">
              <a:spcBef>
                <a:spcPts val="0"/>
              </a:spcBef>
              <a:spcAft>
                <a:spcPts val="0"/>
              </a:spcAft>
              <a:defRPr/>
            </a:pPr>
            <a:r>
              <a:rPr lang="en-US" altLang="zh-CN" sz="1000" kern="0" dirty="0"/>
              <a:t>Key Issue for Energy utility and telecommunication coordinated rapid recovery of energy service</a:t>
            </a:r>
          </a:p>
          <a:p>
            <a:pPr marL="855123" lvl="1" indent="-455073" defTabSz="1219170">
              <a:spcBef>
                <a:spcPts val="0"/>
              </a:spcBef>
              <a:spcAft>
                <a:spcPts val="0"/>
              </a:spcAft>
              <a:defRPr/>
            </a:pPr>
            <a:r>
              <a:rPr lang="en-US" altLang="zh-CN" sz="1000" kern="0" dirty="0"/>
              <a:t>New use case for Rapid Intervention for Outages without Redundant Topology</a:t>
            </a:r>
          </a:p>
          <a:p>
            <a:pPr marL="855123" lvl="1" indent="-455073" defTabSz="1219170">
              <a:spcBef>
                <a:spcPts val="0"/>
              </a:spcBef>
              <a:spcAft>
                <a:spcPts val="0"/>
              </a:spcAft>
              <a:defRPr/>
            </a:pPr>
            <a:r>
              <a:rPr lang="en-US" altLang="zh-CN" sz="1000" kern="0" dirty="0"/>
              <a:t>Conclusion and Recommendation for Key Issue 1 - MNO exposes Network Performance Monitoring to DSO</a:t>
            </a:r>
          </a:p>
          <a:p>
            <a:pPr marL="855123" lvl="1" indent="-455073" defTabSz="1219170">
              <a:spcBef>
                <a:spcPts val="0"/>
              </a:spcBef>
              <a:spcAft>
                <a:spcPts val="0"/>
              </a:spcAft>
              <a:defRPr/>
            </a:pPr>
            <a:r>
              <a:rPr lang="en-US" altLang="zh-CN" sz="1000" kern="0" dirty="0"/>
              <a:t>Conclusion and Recommendation for Key Issue </a:t>
            </a:r>
            <a:r>
              <a:rPr lang="en-US" altLang="zh-CN" sz="1000" kern="0" dirty="0" err="1"/>
              <a:t>i</a:t>
            </a:r>
            <a:r>
              <a:rPr lang="en-US" altLang="zh-CN" sz="1000" kern="0" dirty="0"/>
              <a:t> (energy utility and telecommunication coordinated recovery of energy service)</a:t>
            </a:r>
          </a:p>
          <a:p>
            <a:pPr marL="855123" lvl="1" indent="-455073" defTabSz="1219170">
              <a:spcBef>
                <a:spcPts val="0"/>
              </a:spcBef>
              <a:spcAft>
                <a:spcPts val="0"/>
              </a:spcAft>
              <a:defRPr/>
            </a:pPr>
            <a:r>
              <a:rPr lang="en-US" altLang="zh-CN" sz="1000" kern="0" dirty="0"/>
              <a:t>Annex on NSOEU Applicability</a:t>
            </a:r>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r>
              <a:rPr lang="en-US" altLang="zh-CN" sz="1000" kern="0" dirty="0"/>
              <a:t>Conclude Solution for objective 3.Conclude the </a:t>
            </a:r>
            <a:r>
              <a:rPr lang="en-US" altLang="zh-CN" sz="1000" kern="0" dirty="0" err="1"/>
              <a:t>study.Initiate</a:t>
            </a:r>
            <a:r>
              <a:rPr lang="en-US" altLang="zh-CN" sz="1000" kern="0" dirty="0"/>
              <a:t> the work item.</a:t>
            </a:r>
            <a:endParaRPr lang="de-DE" altLang="zh-CN" sz="1000" kern="0" dirty="0"/>
          </a:p>
        </p:txBody>
      </p:sp>
    </p:spTree>
    <p:extLst>
      <p:ext uri="{BB962C8B-B14F-4D97-AF65-F5344CB8AC3E}">
        <p14:creationId xmlns:p14="http://schemas.microsoft.com/office/powerpoint/2010/main" val="21865574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697696364"/>
              </p:ext>
            </p:extLst>
          </p:nvPr>
        </p:nvGraphicFramePr>
        <p:xfrm>
          <a:off x="256801" y="1124713"/>
          <a:ext cx="9725398" cy="1427705"/>
        </p:xfrm>
        <a:graphic>
          <a:graphicData uri="http://schemas.openxmlformats.org/drawingml/2006/table">
            <a:tbl>
              <a:tblPr firstRow="1" firstCol="1" bandRow="1">
                <a:tableStyleId>{F5AB1C69-6EDB-4FF4-983F-18BD219EF322}</a:tableStyleId>
              </a:tblPr>
              <a:tblGrid>
                <a:gridCol w="664899">
                  <a:extLst>
                    <a:ext uri="{9D8B030D-6E8A-4147-A177-3AD203B41FA5}">
                      <a16:colId xmlns:a16="http://schemas.microsoft.com/office/drawing/2014/main" val="20000"/>
                    </a:ext>
                  </a:extLst>
                </a:gridCol>
                <a:gridCol w="3419481">
                  <a:extLst>
                    <a:ext uri="{9D8B030D-6E8A-4147-A177-3AD203B41FA5}">
                      <a16:colId xmlns:a16="http://schemas.microsoft.com/office/drawing/2014/main" val="20001"/>
                    </a:ext>
                  </a:extLst>
                </a:gridCol>
                <a:gridCol w="884327">
                  <a:extLst>
                    <a:ext uri="{9D8B030D-6E8A-4147-A177-3AD203B41FA5}">
                      <a16:colId xmlns:a16="http://schemas.microsoft.com/office/drawing/2014/main" val="20002"/>
                    </a:ext>
                  </a:extLst>
                </a:gridCol>
                <a:gridCol w="1031471">
                  <a:extLst>
                    <a:ext uri="{9D8B030D-6E8A-4147-A177-3AD203B41FA5}">
                      <a16:colId xmlns:a16="http://schemas.microsoft.com/office/drawing/2014/main" val="20005"/>
                    </a:ext>
                  </a:extLst>
                </a:gridCol>
                <a:gridCol w="655028">
                  <a:extLst>
                    <a:ext uri="{9D8B030D-6E8A-4147-A177-3AD203B41FA5}">
                      <a16:colId xmlns:a16="http://schemas.microsoft.com/office/drawing/2014/main" val="20006"/>
                    </a:ext>
                  </a:extLst>
                </a:gridCol>
                <a:gridCol w="834484">
                  <a:extLst>
                    <a:ext uri="{9D8B030D-6E8A-4147-A177-3AD203B41FA5}">
                      <a16:colId xmlns:a16="http://schemas.microsoft.com/office/drawing/2014/main" val="1508354813"/>
                    </a:ext>
                  </a:extLst>
                </a:gridCol>
                <a:gridCol w="834484">
                  <a:extLst>
                    <a:ext uri="{9D8B030D-6E8A-4147-A177-3AD203B41FA5}">
                      <a16:colId xmlns:a16="http://schemas.microsoft.com/office/drawing/2014/main" val="20007"/>
                    </a:ext>
                  </a:extLst>
                </a:gridCol>
                <a:gridCol w="1401224">
                  <a:extLst>
                    <a:ext uri="{9D8B030D-6E8A-4147-A177-3AD203B41FA5}">
                      <a16:colId xmlns:a16="http://schemas.microsoft.com/office/drawing/2014/main" val="20008"/>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tc>
                <a:tc>
                  <a:txBody>
                    <a:bodyPr/>
                    <a:lstStyle/>
                    <a:p>
                      <a:pPr algn="ctr"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571500" lvl="1" indent="-171450" defTabSz="1219170">
              <a:spcBef>
                <a:spcPts val="0"/>
              </a:spcBef>
              <a:spcAft>
                <a:spcPts val="0"/>
              </a:spcAft>
              <a:defRPr/>
            </a:pPr>
            <a:r>
              <a:rPr lang="en-US" altLang="de-DE" sz="1200" kern="0" dirty="0">
                <a:solidFill>
                  <a:prstClr val="black"/>
                </a:solidFill>
              </a:rPr>
              <a:t>No progress</a:t>
            </a:r>
          </a:p>
          <a:p>
            <a:pPr marL="571500" lvl="1" indent="-171450" defTabSz="1219170">
              <a:spcBef>
                <a:spcPts val="0"/>
              </a:spcBef>
              <a:spcAft>
                <a:spcPts val="0"/>
              </a:spcAft>
              <a:defRPr/>
            </a:pPr>
            <a:r>
              <a:rPr lang="en-US" altLang="de-DE" sz="1200" kern="0" dirty="0">
                <a:solidFill>
                  <a:prstClr val="black"/>
                </a:solidFill>
              </a:rPr>
              <a:t>A Reply LS TO NGMN GFN (Cc. GSMA ENSWI) on customer acceptation of limited QoS degradation to save energy in the network</a:t>
            </a:r>
          </a:p>
          <a:p>
            <a:pPr marL="571500" lvl="1" indent="-171450" defTabSz="1219170">
              <a:spcBef>
                <a:spcPts val="0"/>
              </a:spcBef>
              <a:spcAft>
                <a:spcPts val="0"/>
              </a:spcAft>
              <a:defRPr/>
            </a:pPr>
            <a:r>
              <a:rPr lang="en-US" altLang="de-DE" sz="1200" kern="0" dirty="0">
                <a:solidFill>
                  <a:prstClr val="black"/>
                </a:solidFill>
              </a:rPr>
              <a:t>A LS has been sent out to SA1 on Customer acceptation of QoS degradation to save energy</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SA#98-e:</a:t>
            </a:r>
          </a:p>
          <a:p>
            <a:pPr marL="855123" lvl="1" indent="-455073" defTabSz="1219170">
              <a:spcBef>
                <a:spcPts val="0"/>
              </a:spcBef>
              <a:spcAft>
                <a:spcPts val="0"/>
              </a:spcAft>
              <a:defRPr/>
            </a:pPr>
            <a:r>
              <a:rPr lang="en-US" altLang="zh-CN" sz="1100" kern="0" dirty="0">
                <a:solidFill>
                  <a:prstClr val="black"/>
                </a:solidFill>
              </a:rPr>
              <a:t>Add potential solution for alignment with ETSI MEC</a:t>
            </a:r>
          </a:p>
          <a:p>
            <a:pPr marL="855123" lvl="1" indent="-455073" defTabSz="1219170">
              <a:spcBef>
                <a:spcPts val="0"/>
              </a:spcBef>
              <a:spcAft>
                <a:spcPts val="0"/>
              </a:spcAft>
              <a:defRPr/>
            </a:pPr>
            <a:r>
              <a:rPr lang="en-US" altLang="zh-CN" sz="1100" kern="0" dirty="0">
                <a:solidFill>
                  <a:prstClr val="black"/>
                </a:solidFill>
              </a:rPr>
              <a:t>Add new requirements and solutions related to GSMA OPG NBI</a:t>
            </a:r>
          </a:p>
          <a:p>
            <a:pPr marL="855123" lvl="1" indent="-455073" defTabSz="1219170">
              <a:spcBef>
                <a:spcPts val="0"/>
              </a:spcBef>
              <a:spcAft>
                <a:spcPts val="0"/>
              </a:spcAft>
              <a:defRPr/>
            </a:pPr>
            <a:r>
              <a:rPr lang="en-US" altLang="zh-CN" sz="1100" kern="0" dirty="0">
                <a:solidFill>
                  <a:prstClr val="black"/>
                </a:solidFill>
              </a:rPr>
              <a:t>Add new requirements related to GSMA OPG EWBI</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solution related to GSMA OPG NBI and EWBI</a:t>
            </a:r>
          </a:p>
          <a:p>
            <a:pPr marL="855123" lvl="1" indent="-455073" defTabSz="1219170">
              <a:spcBef>
                <a:spcPts val="0"/>
              </a:spcBef>
              <a:spcAft>
                <a:spcPts val="0"/>
              </a:spcAft>
              <a:defRPr/>
            </a:pPr>
            <a:r>
              <a:rPr lang="en-US" altLang="zh-CN" sz="1100" kern="0" dirty="0">
                <a:solidFill>
                  <a:prstClr val="black"/>
                </a:solidFill>
              </a:rPr>
              <a:t>Conclusions and recommendations</a:t>
            </a:r>
          </a:p>
          <a:p>
            <a:pPr marL="855123" lvl="1" indent="-455073" defTabSz="1219170">
              <a:spcBef>
                <a:spcPts val="0"/>
              </a:spcBef>
              <a:spcAft>
                <a:spcPts val="0"/>
              </a:spcAft>
              <a:defRPr/>
            </a:pPr>
            <a:endParaRPr lang="en-US" altLang="zh-CN" sz="1100" kern="0" dirty="0">
              <a:solidFill>
                <a:prstClr val="black"/>
              </a:solidFill>
            </a:endParaRPr>
          </a:p>
        </p:txBody>
      </p:sp>
    </p:spTree>
    <p:extLst>
      <p:ext uri="{BB962C8B-B14F-4D97-AF65-F5344CB8AC3E}">
        <p14:creationId xmlns:p14="http://schemas.microsoft.com/office/powerpoint/2010/main" val="206591869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397071763"/>
              </p:ext>
            </p:extLst>
          </p:nvPr>
        </p:nvGraphicFramePr>
        <p:xfrm>
          <a:off x="194693" y="1068257"/>
          <a:ext cx="9808672" cy="1710836"/>
        </p:xfrm>
        <a:graphic>
          <a:graphicData uri="http://schemas.openxmlformats.org/drawingml/2006/table">
            <a:tbl>
              <a:tblPr firstRow="1" firstCol="1" bandRow="1">
                <a:tableStyleId>{F5AB1C69-6EDB-4FF4-983F-18BD219EF322}</a:tableStyleId>
              </a:tblPr>
              <a:tblGrid>
                <a:gridCol w="673434">
                  <a:extLst>
                    <a:ext uri="{9D8B030D-6E8A-4147-A177-3AD203B41FA5}">
                      <a16:colId xmlns:a16="http://schemas.microsoft.com/office/drawing/2014/main" val="20000"/>
                    </a:ext>
                  </a:extLst>
                </a:gridCol>
                <a:gridCol w="3463375">
                  <a:extLst>
                    <a:ext uri="{9D8B030D-6E8A-4147-A177-3AD203B41FA5}">
                      <a16:colId xmlns:a16="http://schemas.microsoft.com/office/drawing/2014/main" val="20001"/>
                    </a:ext>
                  </a:extLst>
                </a:gridCol>
                <a:gridCol w="895680">
                  <a:extLst>
                    <a:ext uri="{9D8B030D-6E8A-4147-A177-3AD203B41FA5}">
                      <a16:colId xmlns:a16="http://schemas.microsoft.com/office/drawing/2014/main" val="20002"/>
                    </a:ext>
                  </a:extLst>
                </a:gridCol>
                <a:gridCol w="1044713">
                  <a:extLst>
                    <a:ext uri="{9D8B030D-6E8A-4147-A177-3AD203B41FA5}">
                      <a16:colId xmlns:a16="http://schemas.microsoft.com/office/drawing/2014/main" val="20005"/>
                    </a:ext>
                  </a:extLst>
                </a:gridCol>
                <a:gridCol w="724188">
                  <a:extLst>
                    <a:ext uri="{9D8B030D-6E8A-4147-A177-3AD203B41FA5}">
                      <a16:colId xmlns:a16="http://schemas.microsoft.com/office/drawing/2014/main" val="20006"/>
                    </a:ext>
                  </a:extLst>
                </a:gridCol>
                <a:gridCol w="803627">
                  <a:extLst>
                    <a:ext uri="{9D8B030D-6E8A-4147-A177-3AD203B41FA5}">
                      <a16:colId xmlns:a16="http://schemas.microsoft.com/office/drawing/2014/main" val="1975700025"/>
                    </a:ext>
                  </a:extLst>
                </a:gridCol>
                <a:gridCol w="803627">
                  <a:extLst>
                    <a:ext uri="{9D8B030D-6E8A-4147-A177-3AD203B41FA5}">
                      <a16:colId xmlns:a16="http://schemas.microsoft.com/office/drawing/2014/main" val="20007"/>
                    </a:ext>
                  </a:extLst>
                </a:gridCol>
                <a:gridCol w="1400028">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de-DE" sz="1100" kern="0" dirty="0">
                <a:solidFill>
                  <a:prstClr val="black"/>
                </a:solidFill>
              </a:rPr>
              <a:t>One </a:t>
            </a:r>
            <a:r>
              <a:rPr lang="en-US" altLang="de-DE" sz="1100" kern="0" dirty="0" err="1">
                <a:solidFill>
                  <a:prstClr val="black"/>
                </a:solidFill>
              </a:rPr>
              <a:t>pCR</a:t>
            </a:r>
            <a:r>
              <a:rPr lang="en-US" altLang="de-DE" sz="1100" kern="0" dirty="0">
                <a:solidFill>
                  <a:prstClr val="black"/>
                </a:solidFill>
              </a:rPr>
              <a:t> on the description of video uploading is approved.</a:t>
            </a:r>
            <a:r>
              <a:rPr lang="en-US" altLang="zh-CN" sz="1100" kern="0" dirty="0">
                <a:solidFill>
                  <a:prstClr val="black"/>
                </a:solidFill>
              </a:rPr>
              <a:t> </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Focus on the definition of KQI and the service of remote control.</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SA#98-e:</a:t>
            </a:r>
          </a:p>
          <a:p>
            <a:pPr marL="855123" lvl="1" indent="-455073" defTabSz="1219170">
              <a:spcBef>
                <a:spcPts val="0"/>
              </a:spcBef>
              <a:spcAft>
                <a:spcPts val="0"/>
              </a:spcAft>
              <a:defRPr/>
            </a:pPr>
            <a:r>
              <a:rPr lang="en-US" altLang="zh-CN" sz="1100" kern="0" dirty="0">
                <a:solidFill>
                  <a:prstClr val="black"/>
                </a:solidFill>
              </a:rPr>
              <a:t>Some requirements for deterministic communication service are analyzed and updated. The basic solution of service and network analysis is added.</a:t>
            </a:r>
          </a:p>
          <a:p>
            <a:pPr marL="455073" indent="-455073" defTabSz="1219170">
              <a:spcBef>
                <a:spcPts val="0"/>
              </a:spcBef>
              <a:spcAft>
                <a:spcPts val="0"/>
              </a:spcAft>
              <a:defRPr/>
            </a:pPr>
            <a:endParaRPr lang="en-US" sz="16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p>
          <a:p>
            <a:pPr marL="455073" indent="-455073" defTabSz="1219170">
              <a:spcBef>
                <a:spcPts val="0"/>
              </a:spcBef>
              <a:spcAft>
                <a:spcPts val="0"/>
              </a:spcAft>
              <a:defRPr/>
            </a:pP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regarding network function provisioning and performance assurance related to deterministic communication service will be discussed.</a:t>
            </a:r>
          </a:p>
        </p:txBody>
      </p:sp>
    </p:spTree>
    <p:extLst>
      <p:ext uri="{BB962C8B-B14F-4D97-AF65-F5344CB8AC3E}">
        <p14:creationId xmlns:p14="http://schemas.microsoft.com/office/powerpoint/2010/main" val="1262933398"/>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1" y="533398"/>
            <a:ext cx="9112251" cy="882375"/>
          </a:xfrm>
        </p:spPr>
        <p:txBody>
          <a:bodyPr/>
          <a:lstStyle/>
          <a:p>
            <a:r>
              <a:rPr lang="sv-SE" sz="3200" dirty="0"/>
              <a:t>OAM TSs / TRs</a:t>
            </a:r>
            <a:br>
              <a:rPr lang="sv-SE" sz="3200" dirty="0"/>
            </a:br>
            <a:endParaRPr lang="sv-SE" sz="32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94279492"/>
              </p:ext>
            </p:extLst>
          </p:nvPr>
        </p:nvGraphicFramePr>
        <p:xfrm>
          <a:off x="383758" y="1806429"/>
          <a:ext cx="10215820" cy="238556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738824">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1148">
                <a:tc>
                  <a:txBody>
                    <a:bodyPr/>
                    <a:lstStyle/>
                    <a:p>
                      <a:pPr algn="l" fontAlgn="t"/>
                      <a:r>
                        <a:rPr lang="en-US" sz="1400" b="0" i="0" u="none" strike="noStrike" dirty="0">
                          <a:solidFill>
                            <a:srgbClr val="000000"/>
                          </a:solidFill>
                          <a:effectLst/>
                          <a:latin typeface="Arial" panose="020B0604020202020204" pitchFamily="34" charset="0"/>
                        </a:rPr>
                        <a:t>SP-230186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28.907 'Study on enhancement of management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0" i="0" u="none" strike="noStrike" kern="1200" dirty="0">
                          <a:solidFill>
                            <a:srgbClr val="000000"/>
                          </a:solidFill>
                          <a:effectLst/>
                          <a:latin typeface="Arial" panose="020B0604020202020204" pitchFamily="34" charset="0"/>
                          <a:ea typeface="+mn-ea"/>
                          <a:cs typeface="+mn-cs"/>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1000">
                <a:tc>
                  <a:txBody>
                    <a:bodyPr/>
                    <a:lstStyle/>
                    <a:p>
                      <a:pPr algn="l" fontAlgn="t"/>
                      <a:r>
                        <a:rPr lang="en-US" sz="1400" b="0" i="0" u="none" strike="noStrike">
                          <a:solidFill>
                            <a:srgbClr val="000000"/>
                          </a:solidFill>
                          <a:effectLst/>
                          <a:latin typeface="Arial" panose="020B0604020202020204" pitchFamily="34" charset="0"/>
                        </a:rPr>
                        <a:t>SP-230188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28.833 'Study on management aspects of 5GLAN'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 and </a:t>
                      </a:r>
                      <a:r>
                        <a:rPr lang="fr-FR" altLang="zh-CN" sz="1400" b="0" i="0" u="none" strike="noStrike" kern="1200" dirty="0" err="1">
                          <a:solidFill>
                            <a:srgbClr val="000000"/>
                          </a:solidFill>
                          <a:effectLst/>
                          <a:latin typeface="Arial" panose="020B0604020202020204" pitchFamily="34" charset="0"/>
                          <a:ea typeface="+mn-ea"/>
                          <a:cs typeface="+mn-cs"/>
                        </a:rPr>
                        <a:t>Approval</a:t>
                      </a:r>
                      <a:endParaRPr lang="zh-CN" altLang="en-US"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51148">
                <a:tc>
                  <a:txBody>
                    <a:bodyPr/>
                    <a:lstStyle/>
                    <a:p>
                      <a:pPr algn="l" fontAlgn="t"/>
                      <a:r>
                        <a:rPr lang="en-US" sz="1400" b="0" i="0" u="none" strike="noStrike">
                          <a:solidFill>
                            <a:srgbClr val="000000"/>
                          </a:solidFill>
                          <a:effectLst/>
                          <a:latin typeface="Arial" panose="020B0604020202020204" pitchFamily="34" charset="0"/>
                        </a:rPr>
                        <a:t>SP-230189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28.864 'Study on Enhancement of the management aspects related to </a:t>
                      </a:r>
                      <a:r>
                        <a:rPr lang="en-US" sz="1400" b="0" i="0" u="none" strike="noStrike" dirty="0" err="1">
                          <a:solidFill>
                            <a:srgbClr val="000000"/>
                          </a:solidFill>
                          <a:effectLst/>
                          <a:latin typeface="Arial" panose="020B0604020202020204" pitchFamily="34" charset="0"/>
                        </a:rPr>
                        <a:t>NetWork</a:t>
                      </a:r>
                      <a:r>
                        <a:rPr lang="en-US" sz="1400" b="0" i="0" u="none" strike="noStrike" dirty="0">
                          <a:solidFill>
                            <a:srgbClr val="000000"/>
                          </a:solidFill>
                          <a:effectLst/>
                          <a:latin typeface="Arial" panose="020B0604020202020204" pitchFamily="34" charset="0"/>
                        </a:rPr>
                        <a:t> Data Analytics Functions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endParaRPr lang="zh-CN" altLang="en-US" sz="14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251148">
                <a:tc>
                  <a:txBody>
                    <a:bodyPr/>
                    <a:lstStyle/>
                    <a:p>
                      <a:pPr algn="l" fontAlgn="t"/>
                      <a:r>
                        <a:rPr lang="en-US" sz="1400" b="0" i="0" u="none" strike="noStrike" dirty="0">
                          <a:solidFill>
                            <a:srgbClr val="000000"/>
                          </a:solidFill>
                          <a:effectLst/>
                          <a:latin typeface="Arial" panose="020B0604020202020204" pitchFamily="34" charset="0"/>
                        </a:rPr>
                        <a:t>SP-230190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28.834 'Study on management of cloud-native Virtualized Network Functions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251148">
                <a:tc>
                  <a:txBody>
                    <a:bodyPr/>
                    <a:lstStyle/>
                    <a:p>
                      <a:pPr algn="l" fontAlgn="t"/>
                      <a:r>
                        <a:rPr lang="en-US" sz="1400" b="0" i="0" u="none" strike="noStrike">
                          <a:solidFill>
                            <a:srgbClr val="000000"/>
                          </a:solidFill>
                          <a:effectLst/>
                          <a:latin typeface="Arial" panose="020B0604020202020204" pitchFamily="34" charset="0"/>
                        </a:rPr>
                        <a:t>SP-230191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TR 28.829 'Study on network and service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400" b="0" i="0" u="none" strike="noStrike" kern="1200" dirty="0">
                          <a:solidFill>
                            <a:srgbClr val="000000"/>
                          </a:solidFill>
                          <a:effectLst/>
                          <a:latin typeface="Arial" panose="020B0604020202020204" pitchFamily="34" charset="0"/>
                          <a:ea typeface="+mn-ea"/>
                          <a:cs typeface="+mn-cs"/>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141977029"/>
              </p:ext>
            </p:extLst>
          </p:nvPr>
        </p:nvGraphicFramePr>
        <p:xfrm>
          <a:off x="1673163" y="1712637"/>
          <a:ext cx="8156033" cy="347395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Rel-11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4541781"/>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SP-230200</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ctr" fontAlgn="t"/>
                      <a:r>
                        <a:rPr lang="en-US" sz="1400" b="0" i="0" u="none" strike="noStrike">
                          <a:solidFill>
                            <a:srgbClr val="000000"/>
                          </a:solidFill>
                          <a:effectLst/>
                          <a:latin typeface="Arial" panose="020B0604020202020204" pitchFamily="34" charset="0"/>
                        </a:rPr>
                        <a:t>SP-230198</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TEI Batch 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ctr" fontAlgn="t"/>
                      <a:r>
                        <a:rPr lang="en-US" sz="1400" b="0" i="0" u="none" strike="noStrike">
                          <a:solidFill>
                            <a:srgbClr val="000000"/>
                          </a:solidFill>
                          <a:effectLst/>
                          <a:latin typeface="Arial" panose="020B0604020202020204" pitchFamily="34" charset="0"/>
                        </a:rPr>
                        <a:t>SP-230199</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TEI Batch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ctr" fontAlgn="t"/>
                      <a:r>
                        <a:rPr lang="en-US" sz="1400" b="0" i="0" u="none" strike="noStrike" dirty="0">
                          <a:solidFill>
                            <a:srgbClr val="000000"/>
                          </a:solidFill>
                          <a:effectLst/>
                          <a:latin typeface="Arial" panose="020B0604020202020204" pitchFamily="34" charset="0"/>
                        </a:rPr>
                        <a:t>SP-230196</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 Batch 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r h="425435">
                <a:tc>
                  <a:txBody>
                    <a:bodyPr/>
                    <a:lstStyle/>
                    <a:p>
                      <a:pPr algn="ctr" fontAlgn="t"/>
                      <a:r>
                        <a:rPr lang="en-US" sz="1400" b="0" i="0" u="none" strike="noStrike">
                          <a:solidFill>
                            <a:srgbClr val="000000"/>
                          </a:solidFill>
                          <a:effectLst/>
                          <a:latin typeface="Arial" panose="020B0604020202020204" pitchFamily="34" charset="0"/>
                        </a:rPr>
                        <a:t>SP-230197</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 Batch 2</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8562236"/>
                  </a:ext>
                </a:extLst>
              </a:tr>
              <a:tr h="425435">
                <a:tc>
                  <a:txBody>
                    <a:bodyPr/>
                    <a:lstStyle/>
                    <a:p>
                      <a:pPr algn="ctr" fontAlgn="t"/>
                      <a:r>
                        <a:rPr lang="en-US" sz="1400" b="0" i="0" u="none" strike="noStrike" dirty="0">
                          <a:solidFill>
                            <a:srgbClr val="000000"/>
                          </a:solidFill>
                          <a:effectLst/>
                          <a:latin typeface="Arial" panose="020B0604020202020204" pitchFamily="34" charset="0"/>
                        </a:rPr>
                        <a:t>SP-230201</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Rel-18 CRs on TEI</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853408"/>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1345989934"/>
              </p:ext>
            </p:extLst>
          </p:nvPr>
        </p:nvGraphicFramePr>
        <p:xfrm>
          <a:off x="1816978" y="1837046"/>
          <a:ext cx="7974722" cy="822496"/>
        </p:xfrm>
        <a:graphic>
          <a:graphicData uri="http://schemas.openxmlformats.org/drawingml/2006/table">
            <a:tbl>
              <a:tblPr firstRow="1" bandRow="1">
                <a:tableStyleId>{5C22544A-7EE6-4342-B048-85BDC9FD1C3A}</a:tableStyleId>
              </a:tblPr>
              <a:tblGrid>
                <a:gridCol w="1341787">
                  <a:extLst>
                    <a:ext uri="{9D8B030D-6E8A-4147-A177-3AD203B41FA5}">
                      <a16:colId xmlns:a16="http://schemas.microsoft.com/office/drawing/2014/main" val="570476699"/>
                    </a:ext>
                  </a:extLst>
                </a:gridCol>
                <a:gridCol w="6632935">
                  <a:extLst>
                    <a:ext uri="{9D8B030D-6E8A-4147-A177-3AD203B41FA5}">
                      <a16:colId xmlns:a16="http://schemas.microsoft.com/office/drawing/2014/main" val="2618836924"/>
                    </a:ext>
                  </a:extLst>
                </a:gridCol>
              </a:tblGrid>
              <a:tr h="468441">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4055">
                <a:tc>
                  <a:txBody>
                    <a:bodyPr/>
                    <a:lstStyle/>
                    <a:p>
                      <a:pPr algn="ctr" fontAlgn="t"/>
                      <a:r>
                        <a:rPr lang="en-US" sz="1400" b="0" i="0" u="none" strike="noStrike" dirty="0">
                          <a:solidFill>
                            <a:srgbClr val="000000"/>
                          </a:solidFill>
                          <a:effectLst/>
                          <a:latin typeface="Arial" panose="020B0604020202020204" pitchFamily="34" charset="0"/>
                        </a:rPr>
                        <a:t>SP-230213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Edge Computing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80762845"/>
              </p:ext>
            </p:extLst>
          </p:nvPr>
        </p:nvGraphicFramePr>
        <p:xfrm>
          <a:off x="1342552" y="985306"/>
          <a:ext cx="8669869" cy="4855374"/>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ctr" fontAlgn="t"/>
                      <a:r>
                        <a:rPr lang="en-US" sz="1400" b="0" i="0" u="none" strike="noStrike" dirty="0">
                          <a:solidFill>
                            <a:srgbClr val="000000"/>
                          </a:solidFill>
                          <a:effectLst/>
                          <a:latin typeface="Arial" panose="020B0604020202020204" pitchFamily="34" charset="0"/>
                        </a:rPr>
                        <a:t>SP-230193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Management Data Analytics Service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ctr" fontAlgn="t"/>
                      <a:r>
                        <a:rPr lang="en-US" sz="1400" b="0" i="0" u="none" strike="noStrike">
                          <a:solidFill>
                            <a:srgbClr val="000000"/>
                          </a:solidFill>
                          <a:effectLst/>
                          <a:latin typeface="Arial" panose="020B0604020202020204" pitchFamily="34" charset="0"/>
                        </a:rPr>
                        <a:t>SP-230194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on EE for 5G networks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ctr" fontAlgn="t"/>
                      <a:r>
                        <a:rPr lang="en-US" sz="1400" b="0" i="0" u="none" strike="noStrike">
                          <a:solidFill>
                            <a:srgbClr val="000000"/>
                          </a:solidFill>
                          <a:effectLst/>
                          <a:latin typeface="Arial" panose="020B0604020202020204" pitchFamily="34" charset="0"/>
                        </a:rPr>
                        <a:t>SP-230195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Intent driven management service for mobile network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ctr" fontAlgn="t"/>
                      <a:r>
                        <a:rPr lang="en-US" sz="1400" b="0" i="0" u="none" strike="noStrike" dirty="0">
                          <a:solidFill>
                            <a:srgbClr val="000000"/>
                          </a:solidFill>
                          <a:effectLst/>
                          <a:latin typeface="Arial" panose="020B0604020202020204" pitchFamily="34" charset="0"/>
                        </a:rPr>
                        <a:t>SP-230203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Self-Organizing Networks (SON) for 5G networks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ctr" fontAlgn="t"/>
                      <a:r>
                        <a:rPr lang="en-US" sz="1400" b="0" i="0" u="none" strike="noStrike">
                          <a:solidFill>
                            <a:srgbClr val="000000"/>
                          </a:solidFill>
                          <a:effectLst/>
                          <a:latin typeface="Arial" panose="020B0604020202020204" pitchFamily="34" charset="0"/>
                        </a:rPr>
                        <a:t>SP-230204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Rel-18 </a:t>
                      </a:r>
                      <a:r>
                        <a:rPr lang="en-US" sz="1400" b="0" i="0" u="none" strike="noStrike" dirty="0" err="1">
                          <a:solidFill>
                            <a:srgbClr val="000000"/>
                          </a:solidFill>
                          <a:effectLst/>
                          <a:latin typeface="Arial" panose="020B0604020202020204" pitchFamily="34" charset="0"/>
                        </a:rPr>
                        <a:t>Crs</a:t>
                      </a:r>
                      <a:r>
                        <a:rPr lang="en-US" sz="1400" b="0" i="0" u="none" strike="noStrike" dirty="0">
                          <a:solidFill>
                            <a:srgbClr val="000000"/>
                          </a:solidFill>
                          <a:effectLst/>
                          <a:latin typeface="Arial" panose="020B0604020202020204" pitchFamily="34" charset="0"/>
                        </a:rPr>
                        <a:t> on Enhancement of QoE Measurement Collection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ctr" fontAlgn="t"/>
                      <a:r>
                        <a:rPr lang="en-US" sz="1400" b="0" i="0" u="none" strike="noStrike">
                          <a:solidFill>
                            <a:srgbClr val="000000"/>
                          </a:solidFill>
                          <a:effectLst/>
                          <a:latin typeface="Arial" panose="020B0604020202020204" pitchFamily="34" charset="0"/>
                        </a:rPr>
                        <a:t>SP-230205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Enhanced Edge Computing Management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ctr" fontAlgn="t"/>
                      <a:r>
                        <a:rPr lang="en-US" sz="1400" b="0" i="0" u="none" strike="noStrike">
                          <a:solidFill>
                            <a:srgbClr val="000000"/>
                          </a:solidFill>
                          <a:effectLst/>
                          <a:latin typeface="Arial" panose="020B0604020202020204" pitchFamily="34" charset="0"/>
                        </a:rPr>
                        <a:t>SP-230206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Additional NRM features phase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ctr" fontAlgn="t"/>
                      <a:r>
                        <a:rPr lang="en-US" sz="1400" b="0" i="0" u="none" strike="noStrike">
                          <a:solidFill>
                            <a:srgbClr val="000000"/>
                          </a:solidFill>
                          <a:effectLst/>
                          <a:latin typeface="Arial" panose="020B0604020202020204" pitchFamily="34" charset="0"/>
                        </a:rPr>
                        <a:t>SP-230207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ctr" fontAlgn="t"/>
                      <a:r>
                        <a:rPr lang="en-US" sz="1400" b="0" i="0" u="none" strike="noStrike">
                          <a:solidFill>
                            <a:srgbClr val="000000"/>
                          </a:solidFill>
                          <a:effectLst/>
                          <a:latin typeface="Arial" panose="020B0604020202020204" pitchFamily="34" charset="0"/>
                        </a:rPr>
                        <a:t>SP-230208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NRM enhancements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ctr" fontAlgn="t"/>
                      <a:r>
                        <a:rPr lang="en-US" sz="1400" b="0" i="0" u="none" strike="noStrike">
                          <a:solidFill>
                            <a:srgbClr val="000000"/>
                          </a:solidFill>
                          <a:effectLst/>
                          <a:latin typeface="Arial" panose="020B0604020202020204" pitchFamily="34" charset="0"/>
                        </a:rPr>
                        <a:t>SP-230209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5G performance measurements and KPIs phase 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ctr" fontAlgn="t"/>
                      <a:r>
                        <a:rPr lang="en-US" sz="1400" b="0" i="0" u="none" strike="noStrike">
                          <a:solidFill>
                            <a:srgbClr val="000000"/>
                          </a:solidFill>
                          <a:effectLst/>
                          <a:latin typeface="Arial" panose="020B0604020202020204" pitchFamily="34" charset="0"/>
                        </a:rPr>
                        <a:t>SP-230210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Management of MDT in 5G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ctr" fontAlgn="t"/>
                      <a:r>
                        <a:rPr lang="en-US" sz="1400" b="0" i="0" u="none" strike="noStrike">
                          <a:solidFill>
                            <a:srgbClr val="000000"/>
                          </a:solidFill>
                          <a:effectLst/>
                          <a:latin typeface="Arial" panose="020B0604020202020204" pitchFamily="34" charset="0"/>
                        </a:rPr>
                        <a:t>SP-230211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Management data collection control and discovery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ctr" fontAlgn="t"/>
                      <a:r>
                        <a:rPr lang="en-US" sz="1400" b="0" i="0" u="none" strike="noStrike" dirty="0">
                          <a:solidFill>
                            <a:srgbClr val="000000"/>
                          </a:solidFill>
                          <a:effectLst/>
                          <a:latin typeface="Arial" panose="020B0604020202020204" pitchFamily="34" charset="0"/>
                        </a:rPr>
                        <a:t>SP-230212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Rel-18 CRs on Methodology for deprecation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16235729"/>
              </p:ext>
            </p:extLst>
          </p:nvPr>
        </p:nvGraphicFramePr>
        <p:xfrm>
          <a:off x="1121266" y="1528910"/>
          <a:ext cx="8811948" cy="1231162"/>
        </p:xfrm>
        <a:graphic>
          <a:graphicData uri="http://schemas.openxmlformats.org/drawingml/2006/table">
            <a:tbl>
              <a:tblPr firstRow="1" bandRow="1">
                <a:tableStyleId>{5C22544A-7EE6-4342-B048-85BDC9FD1C3A}</a:tableStyleId>
              </a:tblPr>
              <a:tblGrid>
                <a:gridCol w="1482655">
                  <a:extLst>
                    <a:ext uri="{9D8B030D-6E8A-4147-A177-3AD203B41FA5}">
                      <a16:colId xmlns:a16="http://schemas.microsoft.com/office/drawing/2014/main" val="570476699"/>
                    </a:ext>
                  </a:extLst>
                </a:gridCol>
                <a:gridCol w="7329293">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Number</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Title</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ctr" fontAlgn="t"/>
                      <a:r>
                        <a:rPr lang="en-US" sz="1400" b="0" i="0" u="none" strike="noStrike" dirty="0">
                          <a:solidFill>
                            <a:srgbClr val="000000"/>
                          </a:solidFill>
                          <a:effectLst/>
                          <a:latin typeface="Arial" panose="020B0604020202020204" pitchFamily="34" charset="0"/>
                        </a:rPr>
                        <a:t>SP-230243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REl-18 CRs on Enhancements of EE for 5G Phase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ctr" fontAlgn="t"/>
                      <a:r>
                        <a:rPr lang="en-US" sz="1400" b="0" i="0" u="none" strike="noStrike" dirty="0">
                          <a:solidFill>
                            <a:srgbClr val="000000"/>
                          </a:solidFill>
                          <a:effectLst/>
                          <a:latin typeface="Arial" panose="020B0604020202020204" pitchFamily="34" charset="0"/>
                        </a:rPr>
                        <a:t>SP-230244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Enhancements of 5G performance measurements and KPIs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5737" y="3027581"/>
            <a:ext cx="4008341" cy="519616"/>
          </a:xfrm>
        </p:spPr>
        <p:txBody>
          <a:bodyPr/>
          <a:lstStyle/>
          <a:p>
            <a:r>
              <a:rPr lang="sv-SE" sz="6000" dirty="0" err="1"/>
              <a:t>Thank</a:t>
            </a:r>
            <a:r>
              <a:rPr lang="sv-SE" sz="6000" dirty="0"/>
              <a:t> </a:t>
            </a:r>
            <a:br>
              <a:rPr lang="sv-SE" sz="6000" dirty="0"/>
            </a:br>
            <a:r>
              <a:rPr lang="sv-SE" sz="6000" dirty="0" err="1"/>
              <a:t>you</a:t>
            </a:r>
            <a:r>
              <a:rPr lang="sv-SE" sz="6000" dirty="0"/>
              <a:t>!</a:t>
            </a:r>
          </a:p>
        </p:txBody>
      </p:sp>
      <p:pic>
        <p:nvPicPr>
          <p:cNvPr id="4" name="Picture 3" descr="A picture containing floor, indoor, wooden, step&#10;&#10;Description automatically generated">
            <a:extLst>
              <a:ext uri="{FF2B5EF4-FFF2-40B4-BE49-F238E27FC236}">
                <a16:creationId xmlns:a16="http://schemas.microsoft.com/office/drawing/2014/main" id="{E308F31A-1A2A-63B9-7D95-B0936DD99B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966" y="267593"/>
            <a:ext cx="8372263" cy="5764060"/>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89B17BA-72DD-42EF-A364-FFE68C5F8281}"/>
              </a:ext>
            </a:extLst>
          </p:cNvPr>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9" name="标题 1">
            <a:extLst>
              <a:ext uri="{FF2B5EF4-FFF2-40B4-BE49-F238E27FC236}">
                <a16:creationId xmlns:a16="http://schemas.microsoft.com/office/drawing/2014/main" id="{5E1092E3-0097-4E0C-8E5D-E42D81F2A1A1}"/>
              </a:ext>
            </a:extLst>
          </p:cNvPr>
          <p:cNvSpPr>
            <a:spLocks noGrp="1"/>
          </p:cNvSpPr>
          <p:nvPr>
            <p:ph type="title"/>
          </p:nvPr>
        </p:nvSpPr>
        <p:spPr>
          <a:xfrm>
            <a:off x="57665" y="105637"/>
            <a:ext cx="9901881" cy="825239"/>
          </a:xfrm>
        </p:spPr>
        <p:txBody>
          <a:bodyPr/>
          <a:lstStyle/>
          <a:p>
            <a:r>
              <a:rPr lang="en-US" altLang="zh-CN" sz="2800" dirty="0"/>
              <a:t>Leaders’ recommendation for SA5 Rel-18 &amp; Rel-19 time planning in</a:t>
            </a:r>
            <a:br>
              <a:rPr lang="en-US" altLang="zh-CN" sz="2800" dirty="0"/>
            </a:br>
            <a:r>
              <a:rPr lang="en-US" altLang="zh-CN" sz="2800" dirty="0"/>
              <a:t>S5‑232763 (Endorsed)</a:t>
            </a:r>
            <a:endParaRPr lang="en-US" sz="2800" dirty="0"/>
          </a:p>
        </p:txBody>
      </p:sp>
    </p:spTree>
    <p:extLst>
      <p:ext uri="{BB962C8B-B14F-4D97-AF65-F5344CB8AC3E}">
        <p14:creationId xmlns:p14="http://schemas.microsoft.com/office/powerpoint/2010/main" val="146960362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9" name="Straight Connector 19">
            <a:extLst>
              <a:ext uri="{FF2B5EF4-FFF2-40B4-BE49-F238E27FC236}">
                <a16:creationId xmlns:a16="http://schemas.microsoft.com/office/drawing/2014/main" id="{3B518DE9-DCEF-4977-9FCF-2ADB5ACF0174}"/>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0" name="Straight Connector 114">
            <a:extLst>
              <a:ext uri="{FF2B5EF4-FFF2-40B4-BE49-F238E27FC236}">
                <a16:creationId xmlns:a16="http://schemas.microsoft.com/office/drawing/2014/main" id="{0B4FE794-7204-47A7-93C8-15F81BE2AF73}"/>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71" name="Straight Connector 114">
            <a:extLst>
              <a:ext uri="{FF2B5EF4-FFF2-40B4-BE49-F238E27FC236}">
                <a16:creationId xmlns:a16="http://schemas.microsoft.com/office/drawing/2014/main" id="{0F3E475A-F962-4815-A64A-5D5D85C3E62F}"/>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2" name="Straight Connector 114">
            <a:extLst>
              <a:ext uri="{FF2B5EF4-FFF2-40B4-BE49-F238E27FC236}">
                <a16:creationId xmlns:a16="http://schemas.microsoft.com/office/drawing/2014/main" id="{29F0D402-15F6-4F39-BBD9-79D49B2A8B4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3" name="TextBox 86">
            <a:extLst>
              <a:ext uri="{FF2B5EF4-FFF2-40B4-BE49-F238E27FC236}">
                <a16:creationId xmlns:a16="http://schemas.microsoft.com/office/drawing/2014/main" id="{82F2A962-6A08-4F5A-B716-92502531C6A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4" name="Chevron 60">
            <a:extLst>
              <a:ext uri="{FF2B5EF4-FFF2-40B4-BE49-F238E27FC236}">
                <a16:creationId xmlns:a16="http://schemas.microsoft.com/office/drawing/2014/main" id="{C2C30A11-4D79-444F-91BE-52397B59AD77}"/>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5" name="Chevron 79">
            <a:extLst>
              <a:ext uri="{FF2B5EF4-FFF2-40B4-BE49-F238E27FC236}">
                <a16:creationId xmlns:a16="http://schemas.microsoft.com/office/drawing/2014/main" id="{D337FC82-6C77-4DBC-8914-5714F649DD8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6" name="Chevron 58">
            <a:extLst>
              <a:ext uri="{FF2B5EF4-FFF2-40B4-BE49-F238E27FC236}">
                <a16:creationId xmlns:a16="http://schemas.microsoft.com/office/drawing/2014/main" id="{DAC7737A-7B6D-4D35-B75C-DC035E7C07AF}"/>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7" name="Chevron 60">
            <a:extLst>
              <a:ext uri="{FF2B5EF4-FFF2-40B4-BE49-F238E27FC236}">
                <a16:creationId xmlns:a16="http://schemas.microsoft.com/office/drawing/2014/main" id="{7BBEFFE5-14CF-4D02-9449-912AC8626170}"/>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8" name="Chevron 60">
            <a:extLst>
              <a:ext uri="{FF2B5EF4-FFF2-40B4-BE49-F238E27FC236}">
                <a16:creationId xmlns:a16="http://schemas.microsoft.com/office/drawing/2014/main" id="{40C63533-AD89-435A-8C3D-EF63B335DD51}"/>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9" name="Straight Connector 115">
            <a:extLst>
              <a:ext uri="{FF2B5EF4-FFF2-40B4-BE49-F238E27FC236}">
                <a16:creationId xmlns:a16="http://schemas.microsoft.com/office/drawing/2014/main" id="{FBDB26D8-DD14-40E2-924D-0F05CC5D041D}"/>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CAB3AEE8-4360-41C3-BB56-AF0C233B1941}"/>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041703DD-C9BB-4F37-9173-B94515F2C686}"/>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1F7F8747-C3B1-46E5-A666-5A56CDDE5249}"/>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C65EAB8A-0C42-4602-95F5-923E96B023EC}"/>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8304E443-B9D7-4EBE-BEFF-7145C708AABA}"/>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127EAA1-0FF0-47BC-B209-28CF9429946A}"/>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A37FCBC9-72DF-4967-9018-A2B87DE6B11E}"/>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D31A2563-0A3A-49E2-A299-C6A52455B6E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8" name="Straight Connector 114">
            <a:extLst>
              <a:ext uri="{FF2B5EF4-FFF2-40B4-BE49-F238E27FC236}">
                <a16:creationId xmlns:a16="http://schemas.microsoft.com/office/drawing/2014/main" id="{4C5E8615-02CB-46FC-94B4-6AD7186BF6F5}"/>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9" name="Chevron 60">
            <a:extLst>
              <a:ext uri="{FF2B5EF4-FFF2-40B4-BE49-F238E27FC236}">
                <a16:creationId xmlns:a16="http://schemas.microsoft.com/office/drawing/2014/main" id="{8FC384BA-E60C-44C6-857A-2946EA4AF73D}"/>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0" name="TextBox 112">
            <a:extLst>
              <a:ext uri="{FF2B5EF4-FFF2-40B4-BE49-F238E27FC236}">
                <a16:creationId xmlns:a16="http://schemas.microsoft.com/office/drawing/2014/main" id="{1A73EB16-B8CA-4FC1-BA19-0A4B49FB7E73}"/>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1" name="TextBox 1">
            <a:extLst>
              <a:ext uri="{FF2B5EF4-FFF2-40B4-BE49-F238E27FC236}">
                <a16:creationId xmlns:a16="http://schemas.microsoft.com/office/drawing/2014/main" id="{AFBF9518-0028-4634-97D8-D2886C5E78D3}"/>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2" name="TextBox 86">
            <a:extLst>
              <a:ext uri="{FF2B5EF4-FFF2-40B4-BE49-F238E27FC236}">
                <a16:creationId xmlns:a16="http://schemas.microsoft.com/office/drawing/2014/main" id="{B92EA06A-1F24-49CD-B757-C8469FA9DD87}"/>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3" name="TextBox 86">
            <a:extLst>
              <a:ext uri="{FF2B5EF4-FFF2-40B4-BE49-F238E27FC236}">
                <a16:creationId xmlns:a16="http://schemas.microsoft.com/office/drawing/2014/main" id="{9D5DFFD6-9D36-4F30-9A5F-D3250CDB5FB2}"/>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4" name="TextBox 86">
            <a:extLst>
              <a:ext uri="{FF2B5EF4-FFF2-40B4-BE49-F238E27FC236}">
                <a16:creationId xmlns:a16="http://schemas.microsoft.com/office/drawing/2014/main" id="{D5E89413-E480-4A78-9E3E-8FC0C4251AF4}"/>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5" name="TextBox 86">
            <a:extLst>
              <a:ext uri="{FF2B5EF4-FFF2-40B4-BE49-F238E27FC236}">
                <a16:creationId xmlns:a16="http://schemas.microsoft.com/office/drawing/2014/main" id="{D71EB567-C42E-4CF6-B702-0DD695868C3C}"/>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6" name="TextBox 86">
            <a:extLst>
              <a:ext uri="{FF2B5EF4-FFF2-40B4-BE49-F238E27FC236}">
                <a16:creationId xmlns:a16="http://schemas.microsoft.com/office/drawing/2014/main" id="{9DFC1E6D-EF34-4A59-A563-482A4316079F}"/>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7" name="TextBox 86">
            <a:extLst>
              <a:ext uri="{FF2B5EF4-FFF2-40B4-BE49-F238E27FC236}">
                <a16:creationId xmlns:a16="http://schemas.microsoft.com/office/drawing/2014/main" id="{FDE55CB9-1888-4F6C-8745-582FDE32805B}"/>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8" name="TextBox 86">
            <a:extLst>
              <a:ext uri="{FF2B5EF4-FFF2-40B4-BE49-F238E27FC236}">
                <a16:creationId xmlns:a16="http://schemas.microsoft.com/office/drawing/2014/main" id="{2C1F043F-95C5-4C0B-9140-22E3FEEBC8A3}"/>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9" name="TextBox 86">
            <a:extLst>
              <a:ext uri="{FF2B5EF4-FFF2-40B4-BE49-F238E27FC236}">
                <a16:creationId xmlns:a16="http://schemas.microsoft.com/office/drawing/2014/main" id="{42808E66-AA8A-4B77-87BE-DE11AE341E53}"/>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100" name="TextBox 86">
            <a:extLst>
              <a:ext uri="{FF2B5EF4-FFF2-40B4-BE49-F238E27FC236}">
                <a16:creationId xmlns:a16="http://schemas.microsoft.com/office/drawing/2014/main" id="{D6E4FEB9-07D6-47AA-BAF8-DE98C817C4AD}"/>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1" name="TextBox 86">
            <a:extLst>
              <a:ext uri="{FF2B5EF4-FFF2-40B4-BE49-F238E27FC236}">
                <a16:creationId xmlns:a16="http://schemas.microsoft.com/office/drawing/2014/main" id="{C1AC30D7-B65E-4837-A0CA-2C38340CC86E}"/>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2" name="TextBox 86">
            <a:extLst>
              <a:ext uri="{FF2B5EF4-FFF2-40B4-BE49-F238E27FC236}">
                <a16:creationId xmlns:a16="http://schemas.microsoft.com/office/drawing/2014/main" id="{4D114727-ED95-43FA-B924-02033A398CCB}"/>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3" name="TextBox 86">
            <a:extLst>
              <a:ext uri="{FF2B5EF4-FFF2-40B4-BE49-F238E27FC236}">
                <a16:creationId xmlns:a16="http://schemas.microsoft.com/office/drawing/2014/main" id="{AFBBD8B4-6FEA-42D2-AF80-AB523A504335}"/>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4" name="Chevron 60">
            <a:extLst>
              <a:ext uri="{FF2B5EF4-FFF2-40B4-BE49-F238E27FC236}">
                <a16:creationId xmlns:a16="http://schemas.microsoft.com/office/drawing/2014/main" id="{CDF977A3-2265-4FE3-9B51-1DE4A5A25DF9}"/>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5" name="Chevron 60">
            <a:extLst>
              <a:ext uri="{FF2B5EF4-FFF2-40B4-BE49-F238E27FC236}">
                <a16:creationId xmlns:a16="http://schemas.microsoft.com/office/drawing/2014/main" id="{3BFEFD78-F2CC-4094-B383-1E5DDB6BEB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6" name="TextBox 1">
            <a:extLst>
              <a:ext uri="{FF2B5EF4-FFF2-40B4-BE49-F238E27FC236}">
                <a16:creationId xmlns:a16="http://schemas.microsoft.com/office/drawing/2014/main" id="{278624BD-90F9-49EB-B122-04A293C6F3BC}"/>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7" name="TextBox 57">
            <a:extLst>
              <a:ext uri="{FF2B5EF4-FFF2-40B4-BE49-F238E27FC236}">
                <a16:creationId xmlns:a16="http://schemas.microsoft.com/office/drawing/2014/main" id="{E7452E27-DE4F-4FB1-B4CE-77BC487575C2}"/>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8" name="TextBox 2">
            <a:extLst>
              <a:ext uri="{FF2B5EF4-FFF2-40B4-BE49-F238E27FC236}">
                <a16:creationId xmlns:a16="http://schemas.microsoft.com/office/drawing/2014/main" id="{4F4F9967-AC24-40A3-B45B-B23242807837}"/>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9" name="TextBox 59">
            <a:extLst>
              <a:ext uri="{FF2B5EF4-FFF2-40B4-BE49-F238E27FC236}">
                <a16:creationId xmlns:a16="http://schemas.microsoft.com/office/drawing/2014/main" id="{ABE06182-B1A5-4CC0-A32A-48D1BC3860DD}"/>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0">
            <a:extLst>
              <a:ext uri="{FF2B5EF4-FFF2-40B4-BE49-F238E27FC236}">
                <a16:creationId xmlns:a16="http://schemas.microsoft.com/office/drawing/2014/main" id="{06AB4951-B3F0-4976-A3B8-D08B2BD76BE5}"/>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1">
            <a:extLst>
              <a:ext uri="{FF2B5EF4-FFF2-40B4-BE49-F238E27FC236}">
                <a16:creationId xmlns:a16="http://schemas.microsoft.com/office/drawing/2014/main" id="{A66EAA99-B247-4D23-A8B7-6BEBC7E40938}"/>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2" name="TextBox 62">
            <a:extLst>
              <a:ext uri="{FF2B5EF4-FFF2-40B4-BE49-F238E27FC236}">
                <a16:creationId xmlns:a16="http://schemas.microsoft.com/office/drawing/2014/main" id="{5DB33B16-2CE4-4B2E-8F8C-FBB1F7FDEE3F}"/>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3">
            <a:extLst>
              <a:ext uri="{FF2B5EF4-FFF2-40B4-BE49-F238E27FC236}">
                <a16:creationId xmlns:a16="http://schemas.microsoft.com/office/drawing/2014/main" id="{F1E0F17A-271E-4F87-9E92-FD453F94DE0C}"/>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4">
            <a:extLst>
              <a:ext uri="{FF2B5EF4-FFF2-40B4-BE49-F238E27FC236}">
                <a16:creationId xmlns:a16="http://schemas.microsoft.com/office/drawing/2014/main" id="{A3E2CAE2-7379-497C-A493-D89AAC830978}"/>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5" name="TextBox 65">
            <a:extLst>
              <a:ext uri="{FF2B5EF4-FFF2-40B4-BE49-F238E27FC236}">
                <a16:creationId xmlns:a16="http://schemas.microsoft.com/office/drawing/2014/main" id="{F05AA356-9571-43F1-93BF-D3D4EEA5F077}"/>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6">
            <a:extLst>
              <a:ext uri="{FF2B5EF4-FFF2-40B4-BE49-F238E27FC236}">
                <a16:creationId xmlns:a16="http://schemas.microsoft.com/office/drawing/2014/main" id="{3CC1DB27-5F58-4AB4-958B-740154AFF150}"/>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7">
            <a:extLst>
              <a:ext uri="{FF2B5EF4-FFF2-40B4-BE49-F238E27FC236}">
                <a16:creationId xmlns:a16="http://schemas.microsoft.com/office/drawing/2014/main" id="{10E979CD-CF36-471B-A053-426207D7B1F3}"/>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8" name="TextBox 69">
            <a:extLst>
              <a:ext uri="{FF2B5EF4-FFF2-40B4-BE49-F238E27FC236}">
                <a16:creationId xmlns:a16="http://schemas.microsoft.com/office/drawing/2014/main" id="{C3A2AB93-EB34-4500-9878-FA9C55B5E8A5}"/>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0">
            <a:extLst>
              <a:ext uri="{FF2B5EF4-FFF2-40B4-BE49-F238E27FC236}">
                <a16:creationId xmlns:a16="http://schemas.microsoft.com/office/drawing/2014/main" id="{7CBDCE18-E1B7-4532-B398-D19400809AF1}"/>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71">
            <a:extLst>
              <a:ext uri="{FF2B5EF4-FFF2-40B4-BE49-F238E27FC236}">
                <a16:creationId xmlns:a16="http://schemas.microsoft.com/office/drawing/2014/main" id="{C00A2772-DD13-42F4-8A6E-7BA8388D6E17}"/>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1" name="TextBox 91">
            <a:extLst>
              <a:ext uri="{FF2B5EF4-FFF2-40B4-BE49-F238E27FC236}">
                <a16:creationId xmlns:a16="http://schemas.microsoft.com/office/drawing/2014/main" id="{9DAFD7A9-5B62-453F-82D8-8CE385B61FC6}"/>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2" name="Picture 9222" descr="A picture containing text, clipart&#10;&#10;Description automatically generated">
            <a:extLst>
              <a:ext uri="{FF2B5EF4-FFF2-40B4-BE49-F238E27FC236}">
                <a16:creationId xmlns:a16="http://schemas.microsoft.com/office/drawing/2014/main" id="{94673CBF-0770-48D4-A0A8-44ADB70327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Rectangle 12">
            <a:extLst>
              <a:ext uri="{FF2B5EF4-FFF2-40B4-BE49-F238E27FC236}">
                <a16:creationId xmlns:a16="http://schemas.microsoft.com/office/drawing/2014/main" id="{C7FBA3DC-38F1-4360-B9B1-492691327278}"/>
              </a:ext>
            </a:extLst>
          </p:cNvPr>
          <p:cNvSpPr>
            <a:spLocks noChangeArrowheads="1"/>
          </p:cNvSpPr>
          <p:nvPr/>
        </p:nvSpPr>
        <p:spPr bwMode="auto">
          <a:xfrm>
            <a:off x="5087654" y="5213531"/>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124" name="Straight Connector 114">
            <a:extLst>
              <a:ext uri="{FF2B5EF4-FFF2-40B4-BE49-F238E27FC236}">
                <a16:creationId xmlns:a16="http://schemas.microsoft.com/office/drawing/2014/main" id="{B04F136D-D992-4251-9D48-74DBFB3194DB}"/>
              </a:ext>
            </a:extLst>
          </p:cNvPr>
          <p:cNvCxnSpPr>
            <a:cxnSpLocks noChangeShapeType="1"/>
          </p:cNvCxnSpPr>
          <p:nvPr/>
        </p:nvCxnSpPr>
        <p:spPr bwMode="auto">
          <a:xfrm>
            <a:off x="54859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5" name="Chevron 60">
            <a:extLst>
              <a:ext uri="{FF2B5EF4-FFF2-40B4-BE49-F238E27FC236}">
                <a16:creationId xmlns:a16="http://schemas.microsoft.com/office/drawing/2014/main" id="{5EBF2B8F-9448-43D0-8CE2-B636387F2909}"/>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60">
            <a:extLst>
              <a:ext uri="{FF2B5EF4-FFF2-40B4-BE49-F238E27FC236}">
                <a16:creationId xmlns:a16="http://schemas.microsoft.com/office/drawing/2014/main" id="{AB1942EA-A413-46A4-97E3-1D0425731485}"/>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7" name="Chevron 58">
            <a:extLst>
              <a:ext uri="{FF2B5EF4-FFF2-40B4-BE49-F238E27FC236}">
                <a16:creationId xmlns:a16="http://schemas.microsoft.com/office/drawing/2014/main" id="{1BEEA5DD-316D-403A-AED8-96322C85E8D5}"/>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8" name="Group 17">
            <a:extLst>
              <a:ext uri="{FF2B5EF4-FFF2-40B4-BE49-F238E27FC236}">
                <a16:creationId xmlns:a16="http://schemas.microsoft.com/office/drawing/2014/main" id="{AD2BBAB7-B445-4E4B-A9E1-1A311B349741}"/>
              </a:ext>
            </a:extLst>
          </p:cNvPr>
          <p:cNvGrpSpPr>
            <a:grpSpLocks/>
          </p:cNvGrpSpPr>
          <p:nvPr/>
        </p:nvGrpSpPr>
        <p:grpSpPr bwMode="auto">
          <a:xfrm>
            <a:off x="7614161" y="4633958"/>
            <a:ext cx="947737" cy="482600"/>
            <a:chOff x="7917288" y="3354946"/>
            <a:chExt cx="948590" cy="482958"/>
          </a:xfrm>
        </p:grpSpPr>
        <p:sp>
          <p:nvSpPr>
            <p:cNvPr id="129" name="Diamond 16">
              <a:extLst>
                <a:ext uri="{FF2B5EF4-FFF2-40B4-BE49-F238E27FC236}">
                  <a16:creationId xmlns:a16="http://schemas.microsoft.com/office/drawing/2014/main" id="{8B80C2B9-7975-4ABE-98D4-4D45EEC6CE30}"/>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30" name="Chevron 58">
              <a:extLst>
                <a:ext uri="{FF2B5EF4-FFF2-40B4-BE49-F238E27FC236}">
                  <a16:creationId xmlns:a16="http://schemas.microsoft.com/office/drawing/2014/main" id="{F424B3BE-54FD-4467-8FEF-02DAC2B1417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1" name="Title 1">
            <a:extLst>
              <a:ext uri="{FF2B5EF4-FFF2-40B4-BE49-F238E27FC236}">
                <a16:creationId xmlns:a16="http://schemas.microsoft.com/office/drawing/2014/main" id="{D0363C14-50E7-4090-8B27-C669BFBC369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 figure with SA5 OAM</a:t>
            </a:r>
            <a:endParaRPr lang="en-US" dirty="0"/>
          </a:p>
        </p:txBody>
      </p:sp>
      <p:sp>
        <p:nvSpPr>
          <p:cNvPr id="132" name="Chevron 60">
            <a:extLst>
              <a:ext uri="{FF2B5EF4-FFF2-40B4-BE49-F238E27FC236}">
                <a16:creationId xmlns:a16="http://schemas.microsoft.com/office/drawing/2014/main" id="{84C1A695-1CFD-42EE-A889-F4982032A41E}"/>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3" name="Chevron 60">
            <a:extLst>
              <a:ext uri="{FF2B5EF4-FFF2-40B4-BE49-F238E27FC236}">
                <a16:creationId xmlns:a16="http://schemas.microsoft.com/office/drawing/2014/main" id="{7D6F26E2-3A04-4F98-9581-9C71ED8BB4E5}"/>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4" name="Chevron 60">
            <a:extLst>
              <a:ext uri="{FF2B5EF4-FFF2-40B4-BE49-F238E27FC236}">
                <a16:creationId xmlns:a16="http://schemas.microsoft.com/office/drawing/2014/main" id="{6CF11163-C67E-461C-92F7-3BDF4E0134B4}"/>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35" name="Chevron 60">
            <a:extLst>
              <a:ext uri="{FF2B5EF4-FFF2-40B4-BE49-F238E27FC236}">
                <a16:creationId xmlns:a16="http://schemas.microsoft.com/office/drawing/2014/main" id="{68B7EF92-60A3-4934-990D-00376391A727}"/>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36" name="矩形 1">
            <a:extLst>
              <a:ext uri="{FF2B5EF4-FFF2-40B4-BE49-F238E27FC236}">
                <a16:creationId xmlns:a16="http://schemas.microsoft.com/office/drawing/2014/main" id="{2DC383AC-0877-4D74-A1D2-FCABADE346AF}"/>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7" name="文本框 2">
            <a:extLst>
              <a:ext uri="{FF2B5EF4-FFF2-40B4-BE49-F238E27FC236}">
                <a16:creationId xmlns:a16="http://schemas.microsoft.com/office/drawing/2014/main" id="{8D562108-D224-46CC-A0B8-1DD645DCB634}"/>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3469888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3">
            <a:extLst>
              <a:ext uri="{FF2B5EF4-FFF2-40B4-BE49-F238E27FC236}">
                <a16:creationId xmlns:a16="http://schemas.microsoft.com/office/drawing/2014/main" id="{3B22AD63-9B06-4F9A-88F1-FEAEAFE0FF25}"/>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CA92D8F7-2C23-4B3A-AAEE-06E4E32E37B9}"/>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649E2DB5-E14A-4EDC-AE31-06D232CA8061}"/>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A2A2D169-0211-4E5D-8B8B-4351C7F7F018}"/>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66" name="TextBox 86">
            <a:extLst>
              <a:ext uri="{FF2B5EF4-FFF2-40B4-BE49-F238E27FC236}">
                <a16:creationId xmlns:a16="http://schemas.microsoft.com/office/drawing/2014/main" id="{381EA6E7-BA63-4BE5-9DCC-1F5AD1D8DC30}"/>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67" name="Straight Connector 115">
            <a:extLst>
              <a:ext uri="{FF2B5EF4-FFF2-40B4-BE49-F238E27FC236}">
                <a16:creationId xmlns:a16="http://schemas.microsoft.com/office/drawing/2014/main" id="{A026520F-28C3-4F3A-92F1-2B15F58DC37F}"/>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68" name="Straight Connector 114">
            <a:extLst>
              <a:ext uri="{FF2B5EF4-FFF2-40B4-BE49-F238E27FC236}">
                <a16:creationId xmlns:a16="http://schemas.microsoft.com/office/drawing/2014/main" id="{3944CE5F-6EBE-4E3A-85F4-3CF3D8EA7282}"/>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69" name="Straight Connector 114">
            <a:extLst>
              <a:ext uri="{FF2B5EF4-FFF2-40B4-BE49-F238E27FC236}">
                <a16:creationId xmlns:a16="http://schemas.microsoft.com/office/drawing/2014/main" id="{89A03335-BD08-4DCE-A51F-BE46FD67B938}"/>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70" name="Straight Connector 114">
            <a:extLst>
              <a:ext uri="{FF2B5EF4-FFF2-40B4-BE49-F238E27FC236}">
                <a16:creationId xmlns:a16="http://schemas.microsoft.com/office/drawing/2014/main" id="{BB7C720C-F2F4-4A98-8381-DAFD9D6F6978}"/>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71" name="Straight Connector 114">
            <a:extLst>
              <a:ext uri="{FF2B5EF4-FFF2-40B4-BE49-F238E27FC236}">
                <a16:creationId xmlns:a16="http://schemas.microsoft.com/office/drawing/2014/main" id="{BE751EEF-BAA3-407F-BC06-D13211A560EE}"/>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72" name="Straight Connector 114">
            <a:extLst>
              <a:ext uri="{FF2B5EF4-FFF2-40B4-BE49-F238E27FC236}">
                <a16:creationId xmlns:a16="http://schemas.microsoft.com/office/drawing/2014/main" id="{33F3F19D-6C3E-4672-AA6E-194D8C0823C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73" name="Straight Connector 114">
            <a:extLst>
              <a:ext uri="{FF2B5EF4-FFF2-40B4-BE49-F238E27FC236}">
                <a16:creationId xmlns:a16="http://schemas.microsoft.com/office/drawing/2014/main" id="{64269AC3-C1A7-4F19-AAB3-C8F246B7F80F}"/>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6CB1D969-FA13-4FA4-B650-BF11900A6AFC}"/>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DD8EEB00-3B4A-4D19-BE3F-11DD2283CB0E}"/>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C8270470-B4D9-49E3-861D-4BFF85A8459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77" name="Chevron 60">
            <a:extLst>
              <a:ext uri="{FF2B5EF4-FFF2-40B4-BE49-F238E27FC236}">
                <a16:creationId xmlns:a16="http://schemas.microsoft.com/office/drawing/2014/main" id="{7D9B3AC0-2496-4E9D-9E92-C0D693228028}"/>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78" name="Chevron 60">
            <a:extLst>
              <a:ext uri="{FF2B5EF4-FFF2-40B4-BE49-F238E27FC236}">
                <a16:creationId xmlns:a16="http://schemas.microsoft.com/office/drawing/2014/main" id="{3AE0536B-37BE-413C-AAC7-CDA5CFE816CA}"/>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9" name="TextBox 1">
            <a:extLst>
              <a:ext uri="{FF2B5EF4-FFF2-40B4-BE49-F238E27FC236}">
                <a16:creationId xmlns:a16="http://schemas.microsoft.com/office/drawing/2014/main" id="{510E9D9F-BC2B-447A-AAC1-F558840CD733}"/>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0" name="TextBox 86">
            <a:extLst>
              <a:ext uri="{FF2B5EF4-FFF2-40B4-BE49-F238E27FC236}">
                <a16:creationId xmlns:a16="http://schemas.microsoft.com/office/drawing/2014/main" id="{0325DC4A-1121-4605-BD2C-057EF8091F30}"/>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1" name="TextBox 86">
            <a:extLst>
              <a:ext uri="{FF2B5EF4-FFF2-40B4-BE49-F238E27FC236}">
                <a16:creationId xmlns:a16="http://schemas.microsoft.com/office/drawing/2014/main" id="{3272BDC0-4207-4EC7-A462-5AA336397A83}"/>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2" name="TextBox 86">
            <a:extLst>
              <a:ext uri="{FF2B5EF4-FFF2-40B4-BE49-F238E27FC236}">
                <a16:creationId xmlns:a16="http://schemas.microsoft.com/office/drawing/2014/main" id="{65B41E06-F10D-4CB1-9F04-D6CE60431585}"/>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3" name="TextBox 86">
            <a:extLst>
              <a:ext uri="{FF2B5EF4-FFF2-40B4-BE49-F238E27FC236}">
                <a16:creationId xmlns:a16="http://schemas.microsoft.com/office/drawing/2014/main" id="{871C44D2-BC5F-4E6D-80CB-E914D73050E8}"/>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4" name="TextBox 86">
            <a:extLst>
              <a:ext uri="{FF2B5EF4-FFF2-40B4-BE49-F238E27FC236}">
                <a16:creationId xmlns:a16="http://schemas.microsoft.com/office/drawing/2014/main" id="{7343724E-D7CE-4C7F-AF99-8F8C3E17060F}"/>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85" name="TextBox 86">
            <a:extLst>
              <a:ext uri="{FF2B5EF4-FFF2-40B4-BE49-F238E27FC236}">
                <a16:creationId xmlns:a16="http://schemas.microsoft.com/office/drawing/2014/main" id="{6B9F4DE4-A8C0-4CDB-84E9-C40DBE7A73D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86" name="TextBox 86">
            <a:extLst>
              <a:ext uri="{FF2B5EF4-FFF2-40B4-BE49-F238E27FC236}">
                <a16:creationId xmlns:a16="http://schemas.microsoft.com/office/drawing/2014/main" id="{70C8689C-A149-4F12-8EA3-B543F5B593A6}"/>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87" name="TextBox 86">
            <a:extLst>
              <a:ext uri="{FF2B5EF4-FFF2-40B4-BE49-F238E27FC236}">
                <a16:creationId xmlns:a16="http://schemas.microsoft.com/office/drawing/2014/main" id="{D812076D-FBC8-4544-9D96-E6422998DD7F}"/>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88" name="TextBox 86">
            <a:extLst>
              <a:ext uri="{FF2B5EF4-FFF2-40B4-BE49-F238E27FC236}">
                <a16:creationId xmlns:a16="http://schemas.microsoft.com/office/drawing/2014/main" id="{2CA54982-D533-46F4-A9A6-85D7CF433DD8}"/>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89" name="TextBox 86">
            <a:extLst>
              <a:ext uri="{FF2B5EF4-FFF2-40B4-BE49-F238E27FC236}">
                <a16:creationId xmlns:a16="http://schemas.microsoft.com/office/drawing/2014/main" id="{45CB8BA3-A742-4E7D-9CC3-C58DED7B0AD9}"/>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0" name="TextBox 86">
            <a:extLst>
              <a:ext uri="{FF2B5EF4-FFF2-40B4-BE49-F238E27FC236}">
                <a16:creationId xmlns:a16="http://schemas.microsoft.com/office/drawing/2014/main" id="{ED07D082-23D8-4250-A2A2-83E5D72EC49C}"/>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1" name="TextBox 86">
            <a:extLst>
              <a:ext uri="{FF2B5EF4-FFF2-40B4-BE49-F238E27FC236}">
                <a16:creationId xmlns:a16="http://schemas.microsoft.com/office/drawing/2014/main" id="{5FABF03C-C69C-48D6-A1F6-F30B8121A43A}"/>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2" name="Chevron 60">
            <a:extLst>
              <a:ext uri="{FF2B5EF4-FFF2-40B4-BE49-F238E27FC236}">
                <a16:creationId xmlns:a16="http://schemas.microsoft.com/office/drawing/2014/main" id="{BA7269C8-66AA-4914-9625-8DE2CC454FC6}"/>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3" name="Chevron 60">
            <a:extLst>
              <a:ext uri="{FF2B5EF4-FFF2-40B4-BE49-F238E27FC236}">
                <a16:creationId xmlns:a16="http://schemas.microsoft.com/office/drawing/2014/main" id="{B940B96D-4A00-4697-A3BB-974D34CE378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94" name="TextBox 35">
            <a:extLst>
              <a:ext uri="{FF2B5EF4-FFF2-40B4-BE49-F238E27FC236}">
                <a16:creationId xmlns:a16="http://schemas.microsoft.com/office/drawing/2014/main" id="{3EB2C4FB-9268-4C1D-BE4E-9C32A7E5512A}"/>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95" name="TextBox 36">
            <a:extLst>
              <a:ext uri="{FF2B5EF4-FFF2-40B4-BE49-F238E27FC236}">
                <a16:creationId xmlns:a16="http://schemas.microsoft.com/office/drawing/2014/main" id="{D29E1AF5-68A1-48CA-93A4-47AD9C41C8BD}"/>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6" name="TextBox 2">
            <a:extLst>
              <a:ext uri="{FF2B5EF4-FFF2-40B4-BE49-F238E27FC236}">
                <a16:creationId xmlns:a16="http://schemas.microsoft.com/office/drawing/2014/main" id="{0121D09A-3763-4033-A5DF-1532B60B6067}"/>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97" name="TextBox 59">
            <a:extLst>
              <a:ext uri="{FF2B5EF4-FFF2-40B4-BE49-F238E27FC236}">
                <a16:creationId xmlns:a16="http://schemas.microsoft.com/office/drawing/2014/main" id="{89FB5399-528B-4F34-9754-C0D60295A80D}"/>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8" name="TextBox 60">
            <a:extLst>
              <a:ext uri="{FF2B5EF4-FFF2-40B4-BE49-F238E27FC236}">
                <a16:creationId xmlns:a16="http://schemas.microsoft.com/office/drawing/2014/main" id="{E6FE519C-1C18-4322-AC3F-30F01DEF023A}"/>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9" name="TextBox 61">
            <a:extLst>
              <a:ext uri="{FF2B5EF4-FFF2-40B4-BE49-F238E27FC236}">
                <a16:creationId xmlns:a16="http://schemas.microsoft.com/office/drawing/2014/main" id="{F09BDC9C-107A-4F90-B29D-EB73055E317F}"/>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0" name="TextBox 62">
            <a:extLst>
              <a:ext uri="{FF2B5EF4-FFF2-40B4-BE49-F238E27FC236}">
                <a16:creationId xmlns:a16="http://schemas.microsoft.com/office/drawing/2014/main" id="{01E8501A-9C70-440D-AAC3-949A67ABCC0A}"/>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1" name="TextBox 63">
            <a:extLst>
              <a:ext uri="{FF2B5EF4-FFF2-40B4-BE49-F238E27FC236}">
                <a16:creationId xmlns:a16="http://schemas.microsoft.com/office/drawing/2014/main" id="{79B2FEBA-FCDF-4830-AC87-99AE32139D6B}"/>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2" name="TextBox 64">
            <a:extLst>
              <a:ext uri="{FF2B5EF4-FFF2-40B4-BE49-F238E27FC236}">
                <a16:creationId xmlns:a16="http://schemas.microsoft.com/office/drawing/2014/main" id="{C685DCF1-75E2-4155-B8EF-5078C410E83C}"/>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3" name="TextBox 65">
            <a:extLst>
              <a:ext uri="{FF2B5EF4-FFF2-40B4-BE49-F238E27FC236}">
                <a16:creationId xmlns:a16="http://schemas.microsoft.com/office/drawing/2014/main" id="{42293396-5EE9-4967-A5EA-113D433AFCA5}"/>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4" name="TextBox 66">
            <a:extLst>
              <a:ext uri="{FF2B5EF4-FFF2-40B4-BE49-F238E27FC236}">
                <a16:creationId xmlns:a16="http://schemas.microsoft.com/office/drawing/2014/main" id="{D7ADD9C9-6A5B-4181-855E-D6326216A2B1}"/>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5" name="TextBox 67">
            <a:extLst>
              <a:ext uri="{FF2B5EF4-FFF2-40B4-BE49-F238E27FC236}">
                <a16:creationId xmlns:a16="http://schemas.microsoft.com/office/drawing/2014/main" id="{93656D01-D4E7-4C53-ABB5-10D0BBC10F65}"/>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6" name="TextBox 69">
            <a:extLst>
              <a:ext uri="{FF2B5EF4-FFF2-40B4-BE49-F238E27FC236}">
                <a16:creationId xmlns:a16="http://schemas.microsoft.com/office/drawing/2014/main" id="{1588E5D2-60D4-4465-9E19-512FBE0633FD}"/>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7" name="TextBox 70">
            <a:extLst>
              <a:ext uri="{FF2B5EF4-FFF2-40B4-BE49-F238E27FC236}">
                <a16:creationId xmlns:a16="http://schemas.microsoft.com/office/drawing/2014/main" id="{49AC987B-46E8-4D27-B06D-13889EA513B0}"/>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8" name="TextBox 71">
            <a:extLst>
              <a:ext uri="{FF2B5EF4-FFF2-40B4-BE49-F238E27FC236}">
                <a16:creationId xmlns:a16="http://schemas.microsoft.com/office/drawing/2014/main" id="{8EF34045-38D0-4945-9AE7-046A84A67EB6}"/>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9" name="TextBox 50">
            <a:extLst>
              <a:ext uri="{FF2B5EF4-FFF2-40B4-BE49-F238E27FC236}">
                <a16:creationId xmlns:a16="http://schemas.microsoft.com/office/drawing/2014/main" id="{EBC65C21-345A-4E68-A2A8-8E5D080782E0}"/>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0" name="Rectangle 12">
            <a:extLst>
              <a:ext uri="{FF2B5EF4-FFF2-40B4-BE49-F238E27FC236}">
                <a16:creationId xmlns:a16="http://schemas.microsoft.com/office/drawing/2014/main" id="{8CCF87D4-5674-415C-A0FB-84A1CE61FBE5}"/>
              </a:ext>
            </a:extLst>
          </p:cNvPr>
          <p:cNvSpPr>
            <a:spLocks noChangeArrowheads="1"/>
          </p:cNvSpPr>
          <p:nvPr/>
        </p:nvSpPr>
        <p:spPr bwMode="auto">
          <a:xfrm>
            <a:off x="5080953" y="5372725"/>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111" name="Straight Connector 114">
            <a:extLst>
              <a:ext uri="{FF2B5EF4-FFF2-40B4-BE49-F238E27FC236}">
                <a16:creationId xmlns:a16="http://schemas.microsoft.com/office/drawing/2014/main" id="{5EAFBD39-0599-45C7-8A73-46E70B182A09}"/>
              </a:ext>
            </a:extLst>
          </p:cNvPr>
          <p:cNvCxnSpPr>
            <a:cxnSpLocks noChangeShapeType="1"/>
          </p:cNvCxnSpPr>
          <p:nvPr/>
        </p:nvCxnSpPr>
        <p:spPr bwMode="auto">
          <a:xfrm>
            <a:off x="5529602" y="1632106"/>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2" name="Diamond 3">
            <a:extLst>
              <a:ext uri="{FF2B5EF4-FFF2-40B4-BE49-F238E27FC236}">
                <a16:creationId xmlns:a16="http://schemas.microsoft.com/office/drawing/2014/main" id="{FC2130DB-0716-4583-ADB9-731C54EC98D6}"/>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113" name="TextBox 6">
            <a:extLst>
              <a:ext uri="{FF2B5EF4-FFF2-40B4-BE49-F238E27FC236}">
                <a16:creationId xmlns:a16="http://schemas.microsoft.com/office/drawing/2014/main" id="{46E37BC4-2524-42C4-9DAA-4D6173D2A27F}"/>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114" name="Diamond 16">
            <a:extLst>
              <a:ext uri="{FF2B5EF4-FFF2-40B4-BE49-F238E27FC236}">
                <a16:creationId xmlns:a16="http://schemas.microsoft.com/office/drawing/2014/main" id="{C77D7384-4CA3-4392-AE21-99D9BF591036}"/>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115" name="TextBox 7">
            <a:extLst>
              <a:ext uri="{FF2B5EF4-FFF2-40B4-BE49-F238E27FC236}">
                <a16:creationId xmlns:a16="http://schemas.microsoft.com/office/drawing/2014/main" id="{26997D88-833A-437A-9DC5-6268247B1543}"/>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116" name="TextBox 1">
            <a:extLst>
              <a:ext uri="{FF2B5EF4-FFF2-40B4-BE49-F238E27FC236}">
                <a16:creationId xmlns:a16="http://schemas.microsoft.com/office/drawing/2014/main" id="{2FD919EE-640C-40A9-B360-E472CFBBD95D}"/>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117" name="Chevron 60">
            <a:extLst>
              <a:ext uri="{FF2B5EF4-FFF2-40B4-BE49-F238E27FC236}">
                <a16:creationId xmlns:a16="http://schemas.microsoft.com/office/drawing/2014/main" id="{07EB737A-B0F7-4542-B5C4-FC38010192DA}"/>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118" name="Chevron 60">
            <a:extLst>
              <a:ext uri="{FF2B5EF4-FFF2-40B4-BE49-F238E27FC236}">
                <a16:creationId xmlns:a16="http://schemas.microsoft.com/office/drawing/2014/main" id="{D0916656-928A-4C25-BF2C-E5DF682A46F7}"/>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19" name="矩形 1">
            <a:extLst>
              <a:ext uri="{FF2B5EF4-FFF2-40B4-BE49-F238E27FC236}">
                <a16:creationId xmlns:a16="http://schemas.microsoft.com/office/drawing/2014/main" id="{9F128945-E27C-4F15-9F57-9AEBBC349291}"/>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0" name="Title 1">
            <a:extLst>
              <a:ext uri="{FF2B5EF4-FFF2-40B4-BE49-F238E27FC236}">
                <a16:creationId xmlns:a16="http://schemas.microsoft.com/office/drawing/2014/main" id="{5FC00647-FA5C-4038-AE70-69200B27C5EF}"/>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 figure with SA5 </a:t>
            </a:r>
            <a:endParaRPr lang="en-US" dirty="0"/>
          </a:p>
        </p:txBody>
      </p:sp>
      <p:sp>
        <p:nvSpPr>
          <p:cNvPr id="121" name="Isosceles Triangle 62">
            <a:extLst>
              <a:ext uri="{FF2B5EF4-FFF2-40B4-BE49-F238E27FC236}">
                <a16:creationId xmlns:a16="http://schemas.microsoft.com/office/drawing/2014/main" id="{2B8BECFB-AE15-464A-BECC-0FE747A40A89}"/>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2" name="TextBox 63">
            <a:extLst>
              <a:ext uri="{FF2B5EF4-FFF2-40B4-BE49-F238E27FC236}">
                <a16:creationId xmlns:a16="http://schemas.microsoft.com/office/drawing/2014/main" id="{F4DC5CCA-EC51-41B6-A2D3-4CB804C1B2DF}"/>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123" name="Isosceles Triangle 64">
            <a:extLst>
              <a:ext uri="{FF2B5EF4-FFF2-40B4-BE49-F238E27FC236}">
                <a16:creationId xmlns:a16="http://schemas.microsoft.com/office/drawing/2014/main" id="{3A483E24-A54C-46AC-9F78-796726529108}"/>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4" name="TextBox 65">
            <a:extLst>
              <a:ext uri="{FF2B5EF4-FFF2-40B4-BE49-F238E27FC236}">
                <a16:creationId xmlns:a16="http://schemas.microsoft.com/office/drawing/2014/main" id="{1784F539-74A9-49DC-BFF9-C410F38205A4}"/>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125" name="Isosceles Triangle 66">
            <a:extLst>
              <a:ext uri="{FF2B5EF4-FFF2-40B4-BE49-F238E27FC236}">
                <a16:creationId xmlns:a16="http://schemas.microsoft.com/office/drawing/2014/main" id="{54D22985-F824-48AA-81EE-1BA9F14A6AC8}"/>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6" name="TextBox 67">
            <a:extLst>
              <a:ext uri="{FF2B5EF4-FFF2-40B4-BE49-F238E27FC236}">
                <a16:creationId xmlns:a16="http://schemas.microsoft.com/office/drawing/2014/main" id="{82F54D72-F3F9-4080-9918-66D68C524C53}"/>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127" name="文本框 2">
            <a:extLst>
              <a:ext uri="{FF2B5EF4-FFF2-40B4-BE49-F238E27FC236}">
                <a16:creationId xmlns:a16="http://schemas.microsoft.com/office/drawing/2014/main" id="{00F93D01-A21D-4CD4-B33A-846751EB9EC3}"/>
              </a:ext>
            </a:extLst>
          </p:cNvPr>
          <p:cNvSpPr txBox="1">
            <a:spLocks noChangeArrowheads="1"/>
          </p:cNvSpPr>
          <p:nvPr/>
        </p:nvSpPr>
        <p:spPr bwMode="auto">
          <a:xfrm>
            <a:off x="926173" y="4067237"/>
            <a:ext cx="189507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Rel-19 planning </a:t>
            </a:r>
            <a:endParaRPr lang="zh-CN" altLang="en-US" b="1" dirty="0">
              <a:solidFill>
                <a:srgbClr val="0000FF"/>
              </a:solidFill>
            </a:endParaRPr>
          </a:p>
        </p:txBody>
      </p:sp>
      <p:sp>
        <p:nvSpPr>
          <p:cNvPr id="128" name="TextBox 1">
            <a:extLst>
              <a:ext uri="{FF2B5EF4-FFF2-40B4-BE49-F238E27FC236}">
                <a16:creationId xmlns:a16="http://schemas.microsoft.com/office/drawing/2014/main" id="{5B06E2A1-270C-48E8-BFC4-6396AFF314E4}"/>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308131229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964532"/>
          </a:xfrm>
        </p:spPr>
        <p:txBody>
          <a:bodyPr/>
          <a:lstStyle/>
          <a:p>
            <a:r>
              <a:rPr lang="fr-FR" dirty="0"/>
              <a:t>3GPP </a:t>
            </a:r>
            <a:r>
              <a:rPr lang="en-GB" dirty="0"/>
              <a:t>Forge vs. TS code</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44505" y="1753280"/>
            <a:ext cx="9618405" cy="4014614"/>
          </a:xfrm>
        </p:spPr>
        <p:txBody>
          <a:bodyPr/>
          <a:lstStyle/>
          <a:p>
            <a:r>
              <a:rPr lang="en-US" sz="2000" dirty="0">
                <a:latin typeface="Calibri" panose="020F0502020204030204" pitchFamily="34" charset="0"/>
                <a:ea typeface="+mn-ea"/>
                <a:cs typeface="+mn-cs"/>
              </a:rPr>
              <a:t>SA5 has endorsed S5-232751, whose objective is </a:t>
            </a:r>
            <a:r>
              <a:rPr lang="en-GB" sz="1800" dirty="0">
                <a:effectLst/>
                <a:latin typeface="Arial" panose="020B0604020202020204" pitchFamily="34" charset="0"/>
                <a:ea typeface="SimSun" panose="02010600030101010101" pitchFamily="2" charset="-122"/>
              </a:rPr>
              <a:t>that as an alternative 3GPP should allow storing the normative source </a:t>
            </a:r>
            <a:r>
              <a:rPr lang="en-GB" sz="1800" dirty="0">
                <a:latin typeface="Arial" panose="020B0604020202020204" pitchFamily="34" charset="0"/>
                <a:ea typeface="SimSun" panose="02010600030101010101" pitchFamily="2" charset="-122"/>
              </a:rPr>
              <a:t>code in Forge/Git and not in the TS Word Annexes (but zipped source code from Forge attached beside the MS Word technical specification). </a:t>
            </a:r>
          </a:p>
          <a:p>
            <a:r>
              <a:rPr lang="en-GB" sz="1800" dirty="0">
                <a:latin typeface="Arial" panose="020B0604020202020204" pitchFamily="34" charset="0"/>
                <a:ea typeface="SimSun" panose="02010600030101010101" pitchFamily="2" charset="-122"/>
              </a:rPr>
              <a:t>Applicable both to OpenAPI and YANG.</a:t>
            </a:r>
            <a:endParaRPr lang="en-US" sz="1800" dirty="0">
              <a:latin typeface="Arial" panose="020B0604020202020204" pitchFamily="34" charset="0"/>
              <a:ea typeface="SimSun" panose="02010600030101010101" pitchFamily="2" charset="-122"/>
            </a:endParaRPr>
          </a:p>
          <a:p>
            <a:r>
              <a:rPr lang="en-US" sz="2000" dirty="0">
                <a:latin typeface="Calibri" panose="020F0502020204030204" pitchFamily="34" charset="0"/>
              </a:rPr>
              <a:t>Ericsson has submitted contribution </a:t>
            </a:r>
            <a:r>
              <a:rPr lang="sv" sz="2000" dirty="0">
                <a:latin typeface="Calibri" panose="020F0502020204030204" pitchFamily="34" charset="0"/>
              </a:rPr>
              <a:t>SP-230313 to SA#99 on behalf of SA5 to propose </a:t>
            </a:r>
            <a:r>
              <a:rPr lang="en-US" sz="2000" dirty="0">
                <a:latin typeface="Calibri" panose="020F0502020204030204" pitchFamily="34" charset="0"/>
                <a:ea typeface="+mn-ea"/>
                <a:cs typeface="+mn-cs"/>
              </a:rPr>
              <a:t>S5-232751</a:t>
            </a:r>
            <a:r>
              <a:rPr lang="sv" sz="2000" dirty="0">
                <a:latin typeface="Calibri" panose="020F0502020204030204" pitchFamily="34" charset="0"/>
              </a:rPr>
              <a:t> for endorsement by SA.</a:t>
            </a:r>
            <a:endParaRPr lang="en-GB" sz="2000" dirty="0">
              <a:latin typeface="Calibri" panose="020F0502020204030204" pitchFamily="34" charset="0"/>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20602762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89053</TotalTime>
  <Words>8660</Words>
  <Application>Microsoft Office PowerPoint</Application>
  <PresentationFormat>Widescreen</PresentationFormat>
  <Paragraphs>1930</Paragraphs>
  <Slides>49</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Arial</vt:lpstr>
      <vt:lpstr>Arial </vt:lpstr>
      <vt:lpstr>Calibri</vt:lpstr>
      <vt:lpstr>Courier New</vt:lpstr>
      <vt:lpstr>Montserrat</vt:lpstr>
      <vt:lpstr>Times New Roman</vt:lpstr>
      <vt:lpstr>Wingdings</vt:lpstr>
      <vt:lpstr>Office Theme</vt:lpstr>
      <vt:lpstr>    SA5 Status Report to SA#99  Charging Management (CH) Operation, Administration, Maintenance &amp; Provisioning (OAM&amp;P)   </vt:lpstr>
      <vt:lpstr>SA5 leadership</vt:lpstr>
      <vt:lpstr>2023 meeting calendar</vt:lpstr>
      <vt:lpstr>2024 meeting calendar</vt:lpstr>
      <vt:lpstr>Leaders’ recommendation for SA5 Rel-18 &amp; Rel-19 time planning in S5‑232763 (Endorsed)</vt:lpstr>
      <vt:lpstr>PowerPoint Presentation</vt:lpstr>
      <vt:lpstr>PowerPoint Presentation</vt:lpstr>
      <vt:lpstr>3GPP Forge vs. TS code</vt:lpstr>
      <vt:lpstr>Charging (CH) WIs/SIs</vt:lpstr>
      <vt:lpstr>PowerPoint Presentation</vt:lpstr>
      <vt:lpstr>SA5 progress – Summary</vt:lpstr>
      <vt:lpstr>Rel-18 Charging Aspects of Network Slicing Phase 2 </vt:lpstr>
      <vt:lpstr>Rel-18 Study (FS_NETSLICE_CH_Ph2)</vt:lpstr>
      <vt:lpstr>Rel-18 Study (FS_NCHF_Ph2)</vt:lpstr>
      <vt:lpstr>Rel-18 Study (FS_CHROAM)</vt:lpstr>
      <vt:lpstr>Rel-18 Study (FS_eNPN_CH)</vt:lpstr>
      <vt:lpstr>Rel-18 Study (FS_TSNCH) </vt:lpstr>
      <vt:lpstr>Rel-18 Study (FS_CHFSeg) </vt:lpstr>
      <vt:lpstr>Rel-18 Study (FS_SCV) </vt:lpstr>
      <vt:lpstr>Rel-18 Study (FS_5GSAT_CH) </vt:lpstr>
      <vt:lpstr>PowerPoint Presentation</vt:lpstr>
      <vt:lpstr>OAM WIs/SIs</vt:lpstr>
      <vt:lpstr>PowerPoint Presentation</vt:lpstr>
      <vt:lpstr>PowerPoint Presentation</vt:lpstr>
      <vt:lpstr>Overview of Rel-18 SA5 OAM ongoing WIs/SIs</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OAM TSs / TRs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386</cp:revision>
  <dcterms:created xsi:type="dcterms:W3CDTF">2019-03-13T01:38:36Z</dcterms:created>
  <dcterms:modified xsi:type="dcterms:W3CDTF">2023-03-19T20:24:13Z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(3)GMLWvK0bXnrKG3NVceic4QdMkBdkvxnGyBPFBtEoLtf94t8G+e7F1eIHG2Z2hCuQi2NqWe4B
2nmu02uIwpnAfdT2c6V2sIXWavQn20JL9+fXmOBdE4U8Yp93BSkRBONL3jGOs994bGdl07OB
fgZWnMULy8Y41Nj2lmtZfmkZ4G7HeENPO4jSXJMoaT0im+lN5uOZtbe6MX3vE/ToHwvHQSBS
tkIkyxhEE+pEonRqEc</vt:lpwstr>
  </property>
  <property fmtid="{D5CDD505-2E9C-101B-9397-08002B2CF9AE}" pid="4" name="_2015_ms_pID_7253431">
    <vt:lpwstr>TQUWFR2bfALZXk3EbLi9KNbLUUl5/DdqfD4xSw47nhJwyaKoIz4VaY
tM8PDszAXUtWFhA5Pp5aDH8/oxQIcDxTer6W9nXMwMZrimZMsVf3F6ZvPIjtqKhouF9EXB/9
9tB4LpYL+Lya8yXrPUuUGNV2Dl/xqGgcEqh07XgFv4P9ftlE0kxrA9yLQRk3+KdXSb1YqjKA
4okneRxlGPOclRCWVxNfKyrBlFT0kaTT80PZ</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hw==</vt:lpwstr>
  </property>
</Properties>
</file>